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Sora Semi Bold"/>
      <p:regular r:id="rId19"/>
    </p:embeddedFont>
    <p:embeddedFont>
      <p:font typeface="Sora Semi Bold"/>
      <p:regular r:id="rId20"/>
    </p:embeddedFont>
    <p:embeddedFont>
      <p:font typeface="Sora Light"/>
      <p:regular r:id="rId21"/>
    </p:embeddedFont>
    <p:embeddedFont>
      <p:font typeface="Sor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image" Target="../media/image-8-13.png"/><Relationship Id="rId14" Type="http://schemas.openxmlformats.org/officeDocument/2006/relationships/slideLayout" Target="../slideLayouts/slideLayout9.xml"/><Relationship Id="rId1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37993"/>
            <a:ext cx="6423541"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Net-Zero 2030 Roadmap</a:t>
            </a:r>
            <a:endParaRPr lang="en-US" sz="3900" dirty="0"/>
          </a:p>
        </p:txBody>
      </p:sp>
      <p:sp>
        <p:nvSpPr>
          <p:cNvPr id="4" name="Text 1"/>
          <p:cNvSpPr/>
          <p:nvPr/>
        </p:nvSpPr>
        <p:spPr>
          <a:xfrm>
            <a:off x="6244709" y="2945844"/>
            <a:ext cx="7627382" cy="1516261"/>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 practical, executable path to decarbonize a mid-size manufacturing operation by 2030. This roadmap delivers 90 ktCO2e in annual abatement through proven technologies and operational improvements, neutralizes the remaining 60 ktCO2e of residual emissions with high-durability carbon removal solutions, and maintains resilient economics throughout the transition.</a:t>
            </a:r>
            <a:endParaRPr lang="en-US" sz="1450" dirty="0"/>
          </a:p>
        </p:txBody>
      </p:sp>
      <p:sp>
        <p:nvSpPr>
          <p:cNvPr id="5" name="Text 2"/>
          <p:cNvSpPr/>
          <p:nvPr/>
        </p:nvSpPr>
        <p:spPr>
          <a:xfrm>
            <a:off x="6244709" y="4675346"/>
            <a:ext cx="7627382" cy="1516261"/>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Built on conservative assumptions and battle-tested in similar industrial settings, this plan balances aggressive decarbonization targets with financial discipline. Every lever has been stress-tested for technical feasibility, economic return, and implementation risk. The result is a clear execution framework that manufacturing leaders can defend to boards and deploy with confidence.</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5539" y="391001"/>
            <a:ext cx="5373648" cy="415647"/>
          </a:xfrm>
          <a:prstGeom prst="rect">
            <a:avLst/>
          </a:prstGeom>
          <a:noFill/>
          <a:ln/>
        </p:spPr>
        <p:txBody>
          <a:bodyPr wrap="none" lIns="0" tIns="0" rIns="0" bIns="0" rtlCol="0" anchor="t"/>
          <a:lstStyle/>
          <a:p>
            <a:pPr algn="l" indent="0" marL="0">
              <a:lnSpc>
                <a:spcPts val="3250"/>
              </a:lnSpc>
              <a:buNone/>
            </a:pPr>
            <a:r>
              <a:rPr lang="en-US" sz="2600" dirty="0">
                <a:solidFill>
                  <a:srgbClr val="1F1E1E"/>
                </a:solidFill>
                <a:latin typeface="Sora Semi Bold" pitchFamily="34" charset="0"/>
                <a:ea typeface="Sora Semi Bold" pitchFamily="34" charset="-122"/>
                <a:cs typeface="Sora Semi Bold" pitchFamily="34" charset="-120"/>
              </a:rPr>
              <a:t>Governance and KPI Dashboard</a:t>
            </a:r>
            <a:endParaRPr lang="en-US" sz="2600" dirty="0"/>
          </a:p>
        </p:txBody>
      </p:sp>
      <p:sp>
        <p:nvSpPr>
          <p:cNvPr id="3" name="Text 1"/>
          <p:cNvSpPr/>
          <p:nvPr/>
        </p:nvSpPr>
        <p:spPr>
          <a:xfrm>
            <a:off x="505539" y="1059418"/>
            <a:ext cx="13619321"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Effective governance transforms ambition into execution. This roadmap establishes a clear command structure, empowered workstreams, and real-time performance tracking to ensure accountability at every level. The governance model balances strategic oversight with operational agility, enabling rapid decision-making while maintaining board-level visibility.</a:t>
            </a:r>
            <a:endParaRPr lang="en-US" sz="950" dirty="0"/>
          </a:p>
        </p:txBody>
      </p:sp>
      <p:sp>
        <p:nvSpPr>
          <p:cNvPr id="4" name="Text 2"/>
          <p:cNvSpPr/>
          <p:nvPr/>
        </p:nvSpPr>
        <p:spPr>
          <a:xfrm>
            <a:off x="505539" y="1732478"/>
            <a:ext cx="1995487" cy="249436"/>
          </a:xfrm>
          <a:prstGeom prst="rect">
            <a:avLst/>
          </a:prstGeom>
          <a:noFill/>
          <a:ln/>
        </p:spPr>
        <p:txBody>
          <a:bodyPr wrap="none" lIns="0" tIns="0" rIns="0" bIns="0" rtlCol="0" anchor="t"/>
          <a:lstStyle/>
          <a:p>
            <a:pPr algn="l" indent="0" marL="0">
              <a:lnSpc>
                <a:spcPts val="1950"/>
              </a:lnSpc>
              <a:buNone/>
            </a:pPr>
            <a:r>
              <a:rPr lang="en-US" sz="1550" dirty="0">
                <a:solidFill>
                  <a:srgbClr val="1F1E1E"/>
                </a:solidFill>
                <a:latin typeface="Sora Semi Bold" pitchFamily="34" charset="0"/>
                <a:ea typeface="Sora Semi Bold" pitchFamily="34" charset="-122"/>
                <a:cs typeface="Sora Semi Bold" pitchFamily="34" charset="-120"/>
              </a:rPr>
              <a:t>Governance Model</a:t>
            </a:r>
            <a:endParaRPr lang="en-US" sz="1550" dirty="0"/>
          </a:p>
        </p:txBody>
      </p:sp>
      <p:sp>
        <p:nvSpPr>
          <p:cNvPr id="5" name="Text 3"/>
          <p:cNvSpPr/>
          <p:nvPr/>
        </p:nvSpPr>
        <p:spPr>
          <a:xfrm>
            <a:off x="505539" y="2108240"/>
            <a:ext cx="6655475" cy="606862"/>
          </a:xfrm>
          <a:prstGeom prst="rect">
            <a:avLst/>
          </a:prstGeom>
          <a:noFill/>
          <a:ln/>
        </p:spPr>
        <p:txBody>
          <a:bodyPr wrap="squar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Steering Committee:</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CEO (chair), CFO, COO, VP Sustainability, VP Supply Chain. Meets monthly to review progress, resolve roadblocks, approve major expenditures, and maintain alignment with corporate strategy. Escalation path for issues beyond PMO authority.</a:t>
            </a:r>
            <a:endParaRPr lang="en-US" sz="950" dirty="0"/>
          </a:p>
        </p:txBody>
      </p:sp>
      <p:sp>
        <p:nvSpPr>
          <p:cNvPr id="6" name="Text 4"/>
          <p:cNvSpPr/>
          <p:nvPr/>
        </p:nvSpPr>
        <p:spPr>
          <a:xfrm>
            <a:off x="505539" y="2828806"/>
            <a:ext cx="6655475" cy="606862"/>
          </a:xfrm>
          <a:prstGeom prst="rect">
            <a:avLst/>
          </a:prstGeom>
          <a:noFill/>
          <a:ln/>
        </p:spPr>
        <p:txBody>
          <a:bodyPr wrap="squar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Program Management Office:</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Head of Decarbonization plus dedicated site project managers. Weekly cadence to track workstream execution, manage cross-dependencies, and monitor budget and schedule adherence. Single source of truth for program status reporting.</a:t>
            </a:r>
            <a:endParaRPr lang="en-US" sz="950" dirty="0"/>
          </a:p>
        </p:txBody>
      </p:sp>
      <p:sp>
        <p:nvSpPr>
          <p:cNvPr id="7" name="Text 5"/>
          <p:cNvSpPr/>
          <p:nvPr/>
        </p:nvSpPr>
        <p:spPr>
          <a:xfrm>
            <a:off x="505539" y="3549372"/>
            <a:ext cx="6655475" cy="404574"/>
          </a:xfrm>
          <a:prstGeom prst="rect">
            <a:avLst/>
          </a:prstGeom>
          <a:noFill/>
          <a:ln/>
        </p:spPr>
        <p:txBody>
          <a:bodyPr wrap="squar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Workstreams:</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Five parallel execution tracks—Efficiency, Energy Procurement, Electrification, Supplier/Scope 3, Data &amp; Reporting—each led by a functional SME with clear deliverables and timelines.</a:t>
            </a:r>
            <a:endParaRPr lang="en-US" sz="950" dirty="0"/>
          </a:p>
        </p:txBody>
      </p:sp>
      <p:sp>
        <p:nvSpPr>
          <p:cNvPr id="8" name="Text 6"/>
          <p:cNvSpPr/>
          <p:nvPr/>
        </p:nvSpPr>
        <p:spPr>
          <a:xfrm>
            <a:off x="505539" y="4067651"/>
            <a:ext cx="6655475" cy="404574"/>
          </a:xfrm>
          <a:prstGeom prst="rect">
            <a:avLst/>
          </a:prstGeom>
          <a:noFill/>
          <a:ln/>
        </p:spPr>
        <p:txBody>
          <a:bodyPr wrap="squar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Assurance:</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Annual third-party verification of emissions data and renewable energy claims, transitioning from limited assurance today to reasonable assurance by 2028 as data systems mature.</a:t>
            </a:r>
            <a:endParaRPr lang="en-US" sz="950" dirty="0"/>
          </a:p>
        </p:txBody>
      </p:sp>
      <p:sp>
        <p:nvSpPr>
          <p:cNvPr id="9" name="Text 7"/>
          <p:cNvSpPr/>
          <p:nvPr/>
        </p:nvSpPr>
        <p:spPr>
          <a:xfrm>
            <a:off x="7477006" y="1732478"/>
            <a:ext cx="2831544" cy="249436"/>
          </a:xfrm>
          <a:prstGeom prst="rect">
            <a:avLst/>
          </a:prstGeom>
          <a:noFill/>
          <a:ln/>
        </p:spPr>
        <p:txBody>
          <a:bodyPr wrap="none" lIns="0" tIns="0" rIns="0" bIns="0" rtlCol="0" anchor="t"/>
          <a:lstStyle/>
          <a:p>
            <a:pPr algn="l" indent="0" marL="0">
              <a:lnSpc>
                <a:spcPts val="1950"/>
              </a:lnSpc>
              <a:buNone/>
            </a:pPr>
            <a:r>
              <a:rPr lang="en-US" sz="1550" dirty="0">
                <a:solidFill>
                  <a:srgbClr val="1F1E1E"/>
                </a:solidFill>
                <a:latin typeface="Sora Semi Bold" pitchFamily="34" charset="0"/>
                <a:ea typeface="Sora Semi Bold" pitchFamily="34" charset="-122"/>
                <a:cs typeface="Sora Semi Bold" pitchFamily="34" charset="-120"/>
              </a:rPr>
              <a:t>Key Performance Indicators</a:t>
            </a:r>
            <a:endParaRPr lang="en-US" sz="1550" dirty="0"/>
          </a:p>
        </p:txBody>
      </p:sp>
      <p:sp>
        <p:nvSpPr>
          <p:cNvPr id="10" name="Shape 8"/>
          <p:cNvSpPr/>
          <p:nvPr/>
        </p:nvSpPr>
        <p:spPr>
          <a:xfrm>
            <a:off x="7477006" y="2124075"/>
            <a:ext cx="6655475" cy="5025509"/>
          </a:xfrm>
          <a:prstGeom prst="roundRect">
            <a:avLst>
              <a:gd name="adj" fmla="val 1056"/>
            </a:avLst>
          </a:prstGeom>
          <a:noFill/>
          <a:ln w="7620">
            <a:solidFill>
              <a:srgbClr val="000000">
                <a:alpha val="8000"/>
              </a:srgbClr>
            </a:solidFill>
            <a:prstDash val="solid"/>
          </a:ln>
        </p:spPr>
      </p:sp>
      <p:sp>
        <p:nvSpPr>
          <p:cNvPr id="11" name="Shape 9"/>
          <p:cNvSpPr/>
          <p:nvPr/>
        </p:nvSpPr>
        <p:spPr>
          <a:xfrm>
            <a:off x="7484626" y="2131695"/>
            <a:ext cx="6640235" cy="368975"/>
          </a:xfrm>
          <a:prstGeom prst="rect">
            <a:avLst/>
          </a:prstGeom>
          <a:solidFill>
            <a:srgbClr val="FFFFFF">
              <a:alpha val="4000"/>
            </a:srgbClr>
          </a:solidFill>
          <a:ln/>
        </p:spPr>
      </p:sp>
      <p:sp>
        <p:nvSpPr>
          <p:cNvPr id="12" name="Text 10"/>
          <p:cNvSpPr/>
          <p:nvPr/>
        </p:nvSpPr>
        <p:spPr>
          <a:xfrm>
            <a:off x="7611070" y="2215039"/>
            <a:ext cx="1071563"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KPI</a:t>
            </a:r>
            <a:endParaRPr lang="en-US" sz="950" dirty="0"/>
          </a:p>
        </p:txBody>
      </p:sp>
      <p:sp>
        <p:nvSpPr>
          <p:cNvPr id="13" name="Text 11"/>
          <p:cNvSpPr/>
          <p:nvPr/>
        </p:nvSpPr>
        <p:spPr>
          <a:xfrm>
            <a:off x="8942903" y="2215039"/>
            <a:ext cx="1067753"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Baseline</a:t>
            </a:r>
            <a:endParaRPr lang="en-US" sz="950" dirty="0"/>
          </a:p>
        </p:txBody>
      </p:sp>
      <p:sp>
        <p:nvSpPr>
          <p:cNvPr id="14" name="Text 12"/>
          <p:cNvSpPr/>
          <p:nvPr/>
        </p:nvSpPr>
        <p:spPr>
          <a:xfrm>
            <a:off x="10270927" y="2215039"/>
            <a:ext cx="1067753"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2025</a:t>
            </a:r>
            <a:endParaRPr lang="en-US" sz="950" dirty="0"/>
          </a:p>
        </p:txBody>
      </p:sp>
      <p:sp>
        <p:nvSpPr>
          <p:cNvPr id="15" name="Text 13"/>
          <p:cNvSpPr/>
          <p:nvPr/>
        </p:nvSpPr>
        <p:spPr>
          <a:xfrm>
            <a:off x="11598950" y="2215039"/>
            <a:ext cx="1067753"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2030</a:t>
            </a:r>
            <a:endParaRPr lang="en-US" sz="950" dirty="0"/>
          </a:p>
        </p:txBody>
      </p:sp>
      <p:sp>
        <p:nvSpPr>
          <p:cNvPr id="16" name="Text 14"/>
          <p:cNvSpPr/>
          <p:nvPr/>
        </p:nvSpPr>
        <p:spPr>
          <a:xfrm>
            <a:off x="12926973" y="2215039"/>
            <a:ext cx="1071563"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Frequency</a:t>
            </a:r>
            <a:endParaRPr lang="en-US" sz="950" dirty="0"/>
          </a:p>
        </p:txBody>
      </p:sp>
      <p:sp>
        <p:nvSpPr>
          <p:cNvPr id="17" name="Shape 15"/>
          <p:cNvSpPr/>
          <p:nvPr/>
        </p:nvSpPr>
        <p:spPr>
          <a:xfrm>
            <a:off x="7484626" y="2500670"/>
            <a:ext cx="6640235" cy="773549"/>
          </a:xfrm>
          <a:prstGeom prst="rect">
            <a:avLst/>
          </a:prstGeom>
          <a:solidFill>
            <a:srgbClr val="000000">
              <a:alpha val="4000"/>
            </a:srgbClr>
          </a:solidFill>
          <a:ln/>
        </p:spPr>
      </p:sp>
      <p:sp>
        <p:nvSpPr>
          <p:cNvPr id="18" name="Text 16"/>
          <p:cNvSpPr/>
          <p:nvPr/>
        </p:nvSpPr>
        <p:spPr>
          <a:xfrm>
            <a:off x="7611070" y="2584013"/>
            <a:ext cx="1071563" cy="606862"/>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Total emissions (ktCO2e, Scopes 1–3)</a:t>
            </a:r>
            <a:endParaRPr lang="en-US" sz="950" dirty="0"/>
          </a:p>
        </p:txBody>
      </p:sp>
      <p:sp>
        <p:nvSpPr>
          <p:cNvPr id="19" name="Text 17"/>
          <p:cNvSpPr/>
          <p:nvPr/>
        </p:nvSpPr>
        <p:spPr>
          <a:xfrm>
            <a:off x="8942903" y="2584013"/>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150</a:t>
            </a:r>
            <a:endParaRPr lang="en-US" sz="950" dirty="0"/>
          </a:p>
        </p:txBody>
      </p:sp>
      <p:sp>
        <p:nvSpPr>
          <p:cNvPr id="20" name="Text 18"/>
          <p:cNvSpPr/>
          <p:nvPr/>
        </p:nvSpPr>
        <p:spPr>
          <a:xfrm>
            <a:off x="10270927" y="2584013"/>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120</a:t>
            </a:r>
            <a:endParaRPr lang="en-US" sz="950" dirty="0"/>
          </a:p>
        </p:txBody>
      </p:sp>
      <p:sp>
        <p:nvSpPr>
          <p:cNvPr id="21" name="Text 19"/>
          <p:cNvSpPr/>
          <p:nvPr/>
        </p:nvSpPr>
        <p:spPr>
          <a:xfrm>
            <a:off x="11598950" y="2584013"/>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a:t>
            </a:r>
            <a:endParaRPr lang="en-US" sz="950" dirty="0"/>
          </a:p>
        </p:txBody>
      </p:sp>
      <p:sp>
        <p:nvSpPr>
          <p:cNvPr id="22" name="Text 20"/>
          <p:cNvSpPr/>
          <p:nvPr/>
        </p:nvSpPr>
        <p:spPr>
          <a:xfrm>
            <a:off x="12926973" y="2584013"/>
            <a:ext cx="107156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Quarterly</a:t>
            </a:r>
            <a:endParaRPr lang="en-US" sz="950" dirty="0"/>
          </a:p>
        </p:txBody>
      </p:sp>
      <p:sp>
        <p:nvSpPr>
          <p:cNvPr id="23" name="Shape 21"/>
          <p:cNvSpPr/>
          <p:nvPr/>
        </p:nvSpPr>
        <p:spPr>
          <a:xfrm>
            <a:off x="7484626" y="3274219"/>
            <a:ext cx="6640235" cy="773549"/>
          </a:xfrm>
          <a:prstGeom prst="rect">
            <a:avLst/>
          </a:prstGeom>
          <a:solidFill>
            <a:srgbClr val="FFFFFF">
              <a:alpha val="4000"/>
            </a:srgbClr>
          </a:solidFill>
          <a:ln/>
        </p:spPr>
      </p:sp>
      <p:sp>
        <p:nvSpPr>
          <p:cNvPr id="24" name="Text 22"/>
          <p:cNvSpPr/>
          <p:nvPr/>
        </p:nvSpPr>
        <p:spPr>
          <a:xfrm>
            <a:off x="7611070" y="3357563"/>
            <a:ext cx="1071563" cy="606862"/>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Scopes 1+2 market-based (ktCO2e)</a:t>
            </a:r>
            <a:endParaRPr lang="en-US" sz="950" dirty="0"/>
          </a:p>
        </p:txBody>
      </p:sp>
      <p:sp>
        <p:nvSpPr>
          <p:cNvPr id="25" name="Text 23"/>
          <p:cNvSpPr/>
          <p:nvPr/>
        </p:nvSpPr>
        <p:spPr>
          <a:xfrm>
            <a:off x="8942903" y="3357563"/>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45</a:t>
            </a:r>
            <a:endParaRPr lang="en-US" sz="950" dirty="0"/>
          </a:p>
        </p:txBody>
      </p:sp>
      <p:sp>
        <p:nvSpPr>
          <p:cNvPr id="26" name="Text 24"/>
          <p:cNvSpPr/>
          <p:nvPr/>
        </p:nvSpPr>
        <p:spPr>
          <a:xfrm>
            <a:off x="10270927" y="3357563"/>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25</a:t>
            </a:r>
            <a:endParaRPr lang="en-US" sz="950" dirty="0"/>
          </a:p>
        </p:txBody>
      </p:sp>
      <p:sp>
        <p:nvSpPr>
          <p:cNvPr id="27" name="Text 25"/>
          <p:cNvSpPr/>
          <p:nvPr/>
        </p:nvSpPr>
        <p:spPr>
          <a:xfrm>
            <a:off x="11598950" y="3357563"/>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a:t>
            </a:r>
            <a:endParaRPr lang="en-US" sz="950" dirty="0"/>
          </a:p>
        </p:txBody>
      </p:sp>
      <p:sp>
        <p:nvSpPr>
          <p:cNvPr id="28" name="Text 26"/>
          <p:cNvSpPr/>
          <p:nvPr/>
        </p:nvSpPr>
        <p:spPr>
          <a:xfrm>
            <a:off x="12926973" y="3357563"/>
            <a:ext cx="107156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Monthly</a:t>
            </a:r>
            <a:endParaRPr lang="en-US" sz="950" dirty="0"/>
          </a:p>
        </p:txBody>
      </p:sp>
      <p:sp>
        <p:nvSpPr>
          <p:cNvPr id="29" name="Shape 27"/>
          <p:cNvSpPr/>
          <p:nvPr/>
        </p:nvSpPr>
        <p:spPr>
          <a:xfrm>
            <a:off x="7484626" y="4047768"/>
            <a:ext cx="6640235" cy="773549"/>
          </a:xfrm>
          <a:prstGeom prst="rect">
            <a:avLst/>
          </a:prstGeom>
          <a:solidFill>
            <a:srgbClr val="000000">
              <a:alpha val="4000"/>
            </a:srgbClr>
          </a:solidFill>
          <a:ln/>
        </p:spPr>
      </p:sp>
      <p:sp>
        <p:nvSpPr>
          <p:cNvPr id="30" name="Text 28"/>
          <p:cNvSpPr/>
          <p:nvPr/>
        </p:nvSpPr>
        <p:spPr>
          <a:xfrm>
            <a:off x="7611070" y="4131112"/>
            <a:ext cx="1071563" cy="606862"/>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Renewable electricity share (%)</a:t>
            </a:r>
            <a:endParaRPr lang="en-US" sz="950" dirty="0"/>
          </a:p>
        </p:txBody>
      </p:sp>
      <p:sp>
        <p:nvSpPr>
          <p:cNvPr id="31" name="Text 29"/>
          <p:cNvSpPr/>
          <p:nvPr/>
        </p:nvSpPr>
        <p:spPr>
          <a:xfrm>
            <a:off x="8942903" y="4131112"/>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22</a:t>
            </a:r>
            <a:endParaRPr lang="en-US" sz="950" dirty="0"/>
          </a:p>
        </p:txBody>
      </p:sp>
      <p:sp>
        <p:nvSpPr>
          <p:cNvPr id="32" name="Text 30"/>
          <p:cNvSpPr/>
          <p:nvPr/>
        </p:nvSpPr>
        <p:spPr>
          <a:xfrm>
            <a:off x="10270927" y="4131112"/>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45</a:t>
            </a:r>
            <a:endParaRPr lang="en-US" sz="950" dirty="0"/>
          </a:p>
        </p:txBody>
      </p:sp>
      <p:sp>
        <p:nvSpPr>
          <p:cNvPr id="33" name="Text 31"/>
          <p:cNvSpPr/>
          <p:nvPr/>
        </p:nvSpPr>
        <p:spPr>
          <a:xfrm>
            <a:off x="11598950" y="4131112"/>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100</a:t>
            </a:r>
            <a:endParaRPr lang="en-US" sz="950" dirty="0"/>
          </a:p>
        </p:txBody>
      </p:sp>
      <p:sp>
        <p:nvSpPr>
          <p:cNvPr id="34" name="Text 32"/>
          <p:cNvSpPr/>
          <p:nvPr/>
        </p:nvSpPr>
        <p:spPr>
          <a:xfrm>
            <a:off x="12926973" y="4131112"/>
            <a:ext cx="107156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Monthly</a:t>
            </a:r>
            <a:endParaRPr lang="en-US" sz="950" dirty="0"/>
          </a:p>
        </p:txBody>
      </p:sp>
      <p:sp>
        <p:nvSpPr>
          <p:cNvPr id="35" name="Shape 33"/>
          <p:cNvSpPr/>
          <p:nvPr/>
        </p:nvSpPr>
        <p:spPr>
          <a:xfrm>
            <a:off x="7484626" y="4821317"/>
            <a:ext cx="6640235" cy="773549"/>
          </a:xfrm>
          <a:prstGeom prst="rect">
            <a:avLst/>
          </a:prstGeom>
          <a:solidFill>
            <a:srgbClr val="FFFFFF">
              <a:alpha val="4000"/>
            </a:srgbClr>
          </a:solidFill>
          <a:ln/>
        </p:spPr>
      </p:sp>
      <p:sp>
        <p:nvSpPr>
          <p:cNvPr id="36" name="Text 34"/>
          <p:cNvSpPr/>
          <p:nvPr/>
        </p:nvSpPr>
        <p:spPr>
          <a:xfrm>
            <a:off x="7611070" y="4904661"/>
            <a:ext cx="1071563" cy="606862"/>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Energy intensity (kWh/unit output)</a:t>
            </a:r>
            <a:endParaRPr lang="en-US" sz="950" dirty="0"/>
          </a:p>
        </p:txBody>
      </p:sp>
      <p:sp>
        <p:nvSpPr>
          <p:cNvPr id="37" name="Text 35"/>
          <p:cNvSpPr/>
          <p:nvPr/>
        </p:nvSpPr>
        <p:spPr>
          <a:xfrm>
            <a:off x="8942903" y="4904661"/>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12</a:t>
            </a:r>
            <a:endParaRPr lang="en-US" sz="950" dirty="0"/>
          </a:p>
        </p:txBody>
      </p:sp>
      <p:sp>
        <p:nvSpPr>
          <p:cNvPr id="38" name="Text 36"/>
          <p:cNvSpPr/>
          <p:nvPr/>
        </p:nvSpPr>
        <p:spPr>
          <a:xfrm>
            <a:off x="10270927" y="4904661"/>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10</a:t>
            </a:r>
            <a:endParaRPr lang="en-US" sz="950" dirty="0"/>
          </a:p>
        </p:txBody>
      </p:sp>
      <p:sp>
        <p:nvSpPr>
          <p:cNvPr id="39" name="Text 37"/>
          <p:cNvSpPr/>
          <p:nvPr/>
        </p:nvSpPr>
        <p:spPr>
          <a:xfrm>
            <a:off x="11598950" y="4904661"/>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a:t>
            </a:r>
            <a:endParaRPr lang="en-US" sz="950" dirty="0"/>
          </a:p>
        </p:txBody>
      </p:sp>
      <p:sp>
        <p:nvSpPr>
          <p:cNvPr id="40" name="Text 38"/>
          <p:cNvSpPr/>
          <p:nvPr/>
        </p:nvSpPr>
        <p:spPr>
          <a:xfrm>
            <a:off x="12926973" y="4904661"/>
            <a:ext cx="107156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Quarterly</a:t>
            </a:r>
            <a:endParaRPr lang="en-US" sz="950" dirty="0"/>
          </a:p>
        </p:txBody>
      </p:sp>
      <p:sp>
        <p:nvSpPr>
          <p:cNvPr id="41" name="Shape 39"/>
          <p:cNvSpPr/>
          <p:nvPr/>
        </p:nvSpPr>
        <p:spPr>
          <a:xfrm>
            <a:off x="7484626" y="5594866"/>
            <a:ext cx="6640235" cy="975836"/>
          </a:xfrm>
          <a:prstGeom prst="rect">
            <a:avLst/>
          </a:prstGeom>
          <a:solidFill>
            <a:srgbClr val="000000">
              <a:alpha val="4000"/>
            </a:srgbClr>
          </a:solidFill>
          <a:ln/>
        </p:spPr>
      </p:sp>
      <p:sp>
        <p:nvSpPr>
          <p:cNvPr id="42" name="Text 40"/>
          <p:cNvSpPr/>
          <p:nvPr/>
        </p:nvSpPr>
        <p:spPr>
          <a:xfrm>
            <a:off x="7611070" y="5678210"/>
            <a:ext cx="1071563" cy="809149"/>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Supplier coverage (% spend w/ SBTi targets)</a:t>
            </a:r>
            <a:endParaRPr lang="en-US" sz="950" dirty="0"/>
          </a:p>
        </p:txBody>
      </p:sp>
      <p:sp>
        <p:nvSpPr>
          <p:cNvPr id="43" name="Text 41"/>
          <p:cNvSpPr/>
          <p:nvPr/>
        </p:nvSpPr>
        <p:spPr>
          <a:xfrm>
            <a:off x="8942903" y="5678210"/>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15</a:t>
            </a:r>
            <a:endParaRPr lang="en-US" sz="950" dirty="0"/>
          </a:p>
        </p:txBody>
      </p:sp>
      <p:sp>
        <p:nvSpPr>
          <p:cNvPr id="44" name="Text 42"/>
          <p:cNvSpPr/>
          <p:nvPr/>
        </p:nvSpPr>
        <p:spPr>
          <a:xfrm>
            <a:off x="10270927" y="5678210"/>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40</a:t>
            </a:r>
            <a:endParaRPr lang="en-US" sz="950" dirty="0"/>
          </a:p>
        </p:txBody>
      </p:sp>
      <p:sp>
        <p:nvSpPr>
          <p:cNvPr id="45" name="Text 43"/>
          <p:cNvSpPr/>
          <p:nvPr/>
        </p:nvSpPr>
        <p:spPr>
          <a:xfrm>
            <a:off x="11598950" y="5678210"/>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80</a:t>
            </a:r>
            <a:endParaRPr lang="en-US" sz="950" dirty="0"/>
          </a:p>
        </p:txBody>
      </p:sp>
      <p:sp>
        <p:nvSpPr>
          <p:cNvPr id="46" name="Text 44"/>
          <p:cNvSpPr/>
          <p:nvPr/>
        </p:nvSpPr>
        <p:spPr>
          <a:xfrm>
            <a:off x="12926973" y="5678210"/>
            <a:ext cx="107156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Quarterly</a:t>
            </a:r>
            <a:endParaRPr lang="en-US" sz="950" dirty="0"/>
          </a:p>
        </p:txBody>
      </p:sp>
      <p:sp>
        <p:nvSpPr>
          <p:cNvPr id="47" name="Shape 45"/>
          <p:cNvSpPr/>
          <p:nvPr/>
        </p:nvSpPr>
        <p:spPr>
          <a:xfrm>
            <a:off x="7484626" y="6570702"/>
            <a:ext cx="6640235" cy="571262"/>
          </a:xfrm>
          <a:prstGeom prst="rect">
            <a:avLst/>
          </a:prstGeom>
          <a:solidFill>
            <a:srgbClr val="FFFFFF">
              <a:alpha val="4000"/>
            </a:srgbClr>
          </a:solidFill>
          <a:ln/>
        </p:spPr>
      </p:sp>
      <p:sp>
        <p:nvSpPr>
          <p:cNvPr id="48" name="Text 46"/>
          <p:cNvSpPr/>
          <p:nvPr/>
        </p:nvSpPr>
        <p:spPr>
          <a:xfrm>
            <a:off x="7611070" y="6654046"/>
            <a:ext cx="1071563"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Project schedule adherence (%)</a:t>
            </a:r>
            <a:endParaRPr lang="en-US" sz="950" dirty="0"/>
          </a:p>
        </p:txBody>
      </p:sp>
      <p:sp>
        <p:nvSpPr>
          <p:cNvPr id="49" name="Text 47"/>
          <p:cNvSpPr/>
          <p:nvPr/>
        </p:nvSpPr>
        <p:spPr>
          <a:xfrm>
            <a:off x="8942903" y="6654046"/>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a:t>
            </a:r>
            <a:endParaRPr lang="en-US" sz="950" dirty="0"/>
          </a:p>
        </p:txBody>
      </p:sp>
      <p:sp>
        <p:nvSpPr>
          <p:cNvPr id="50" name="Text 48"/>
          <p:cNvSpPr/>
          <p:nvPr/>
        </p:nvSpPr>
        <p:spPr>
          <a:xfrm>
            <a:off x="10270927" y="6654046"/>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90</a:t>
            </a:r>
            <a:endParaRPr lang="en-US" sz="950" dirty="0"/>
          </a:p>
        </p:txBody>
      </p:sp>
      <p:sp>
        <p:nvSpPr>
          <p:cNvPr id="51" name="Text 49"/>
          <p:cNvSpPr/>
          <p:nvPr/>
        </p:nvSpPr>
        <p:spPr>
          <a:xfrm>
            <a:off x="11598950" y="6654046"/>
            <a:ext cx="106775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95</a:t>
            </a:r>
            <a:endParaRPr lang="en-US" sz="950" dirty="0"/>
          </a:p>
        </p:txBody>
      </p:sp>
      <p:sp>
        <p:nvSpPr>
          <p:cNvPr id="52" name="Text 50"/>
          <p:cNvSpPr/>
          <p:nvPr/>
        </p:nvSpPr>
        <p:spPr>
          <a:xfrm>
            <a:off x="12926973" y="6654046"/>
            <a:ext cx="1071563"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Monthly</a:t>
            </a:r>
            <a:endParaRPr lang="en-US" sz="950" dirty="0"/>
          </a:p>
        </p:txBody>
      </p:sp>
      <p:sp>
        <p:nvSpPr>
          <p:cNvPr id="53" name="Text 51"/>
          <p:cNvSpPr/>
          <p:nvPr/>
        </p:nvSpPr>
        <p:spPr>
          <a:xfrm>
            <a:off x="505539" y="7433905"/>
            <a:ext cx="13619321"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All KPIs auto-refresh monthly from integrated energy management and ERP systems, ensuring data accuracy and reducing manual reporting burden. Targets are aligned to science-based trajectories and communicated transparently to employees, investors, and key customers.</a:t>
            </a: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6969" y="602933"/>
            <a:ext cx="7960757" cy="425172"/>
          </a:xfrm>
          <a:prstGeom prst="rect">
            <a:avLst/>
          </a:prstGeom>
          <a:noFill/>
          <a:ln/>
        </p:spPr>
        <p:txBody>
          <a:bodyPr wrap="none" lIns="0" tIns="0" rIns="0" bIns="0" rtlCol="0" anchor="t"/>
          <a:lstStyle/>
          <a:p>
            <a:pPr algn="l" indent="0" marL="0">
              <a:lnSpc>
                <a:spcPts val="3300"/>
              </a:lnSpc>
              <a:buNone/>
            </a:pPr>
            <a:r>
              <a:rPr lang="en-US" sz="2650" dirty="0">
                <a:solidFill>
                  <a:srgbClr val="1F1E1E"/>
                </a:solidFill>
                <a:latin typeface="Sora Semi Bold" pitchFamily="34" charset="0"/>
                <a:ea typeface="Sora Semi Bold" pitchFamily="34" charset="-122"/>
                <a:cs typeface="Sora Semi Bold" pitchFamily="34" charset="-120"/>
              </a:rPr>
              <a:t>6-Quarter Execution Plan (Q1 2024 – Q2 2026)</a:t>
            </a:r>
            <a:endParaRPr lang="en-US" sz="2650" dirty="0"/>
          </a:p>
        </p:txBody>
      </p:sp>
      <p:sp>
        <p:nvSpPr>
          <p:cNvPr id="3" name="Text 1"/>
          <p:cNvSpPr/>
          <p:nvPr/>
        </p:nvSpPr>
        <p:spPr>
          <a:xfrm>
            <a:off x="516969" y="1286589"/>
            <a:ext cx="13596461" cy="413623"/>
          </a:xfrm>
          <a:prstGeom prst="rect">
            <a:avLst/>
          </a:prstGeom>
          <a:noFill/>
          <a:ln/>
        </p:spPr>
        <p:txBody>
          <a:bodyPr wrap="squar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The first eighteen months establish the foundation for long-term success: governance structures, baseline data, regulatory approvals, and early wins that build organizational momentum. This Gantt chart maps the critical path across nine parallel workstreams, with dependencies clearly marked. Milestone diamonds represent go/no-go decision points requiring Steering Committee approval.</a:t>
            </a:r>
            <a:endParaRPr lang="en-US" sz="1000" dirty="0"/>
          </a:p>
        </p:txBody>
      </p:sp>
      <p:sp>
        <p:nvSpPr>
          <p:cNvPr id="4" name="Shape 2"/>
          <p:cNvSpPr/>
          <p:nvPr/>
        </p:nvSpPr>
        <p:spPr>
          <a:xfrm>
            <a:off x="7307580" y="1845588"/>
            <a:ext cx="15240" cy="4527471"/>
          </a:xfrm>
          <a:prstGeom prst="roundRect">
            <a:avLst>
              <a:gd name="adj" fmla="val 356212"/>
            </a:avLst>
          </a:prstGeom>
          <a:solidFill>
            <a:srgbClr val="DFB8BC"/>
          </a:solidFill>
          <a:ln/>
        </p:spPr>
      </p:sp>
      <p:sp>
        <p:nvSpPr>
          <p:cNvPr id="5" name="Shape 3"/>
          <p:cNvSpPr/>
          <p:nvPr/>
        </p:nvSpPr>
        <p:spPr>
          <a:xfrm>
            <a:off x="6797397" y="1983343"/>
            <a:ext cx="387668" cy="15240"/>
          </a:xfrm>
          <a:prstGeom prst="roundRect">
            <a:avLst>
              <a:gd name="adj" fmla="val 356212"/>
            </a:avLst>
          </a:prstGeom>
          <a:solidFill>
            <a:srgbClr val="DFB8BC"/>
          </a:solidFill>
          <a:ln/>
        </p:spPr>
      </p:sp>
      <p:sp>
        <p:nvSpPr>
          <p:cNvPr id="6" name="Shape 4"/>
          <p:cNvSpPr/>
          <p:nvPr/>
        </p:nvSpPr>
        <p:spPr>
          <a:xfrm>
            <a:off x="7169825" y="1845588"/>
            <a:ext cx="290751" cy="290751"/>
          </a:xfrm>
          <a:prstGeom prst="roundRect">
            <a:avLst>
              <a:gd name="adj" fmla="val 18671"/>
            </a:avLst>
          </a:prstGeom>
          <a:solidFill>
            <a:srgbClr val="F9D2D6"/>
          </a:solidFill>
          <a:ln w="7620">
            <a:solidFill>
              <a:srgbClr val="DFB8BC"/>
            </a:solidFill>
            <a:prstDash val="solid"/>
          </a:ln>
        </p:spPr>
      </p:sp>
      <p:sp>
        <p:nvSpPr>
          <p:cNvPr id="7" name="Text 5"/>
          <p:cNvSpPr/>
          <p:nvPr/>
        </p:nvSpPr>
        <p:spPr>
          <a:xfrm>
            <a:off x="7213163" y="1863447"/>
            <a:ext cx="204073" cy="255032"/>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1</a:t>
            </a:r>
            <a:endParaRPr lang="en-US" sz="1600" dirty="0"/>
          </a:p>
        </p:txBody>
      </p:sp>
      <p:sp>
        <p:nvSpPr>
          <p:cNvPr id="8" name="Text 6"/>
          <p:cNvSpPr/>
          <p:nvPr/>
        </p:nvSpPr>
        <p:spPr>
          <a:xfrm>
            <a:off x="4877038" y="1889998"/>
            <a:ext cx="1792010" cy="212527"/>
          </a:xfrm>
          <a:prstGeom prst="rect">
            <a:avLst/>
          </a:prstGeom>
          <a:noFill/>
          <a:ln/>
        </p:spPr>
        <p:txBody>
          <a:bodyPr wrap="none" lIns="0" tIns="0" rIns="0" bIns="0" rtlCol="0" anchor="t"/>
          <a:lstStyle/>
          <a:p>
            <a:pPr algn="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Q1 2024: Foundation</a:t>
            </a:r>
            <a:endParaRPr lang="en-US" sz="1300" dirty="0"/>
          </a:p>
        </p:txBody>
      </p:sp>
      <p:sp>
        <p:nvSpPr>
          <p:cNvPr id="9" name="Text 7"/>
          <p:cNvSpPr/>
          <p:nvPr/>
        </p:nvSpPr>
        <p:spPr>
          <a:xfrm>
            <a:off x="516969" y="2180034"/>
            <a:ext cx="6152078" cy="620435"/>
          </a:xfrm>
          <a:prstGeom prst="rect">
            <a:avLst/>
          </a:prstGeom>
          <a:noFill/>
          <a:ln/>
        </p:spPr>
        <p:txBody>
          <a:bodyPr wrap="square" lIns="0" tIns="0" rIns="0" bIns="0" rtlCol="0" anchor="t"/>
          <a:lstStyle/>
          <a:p>
            <a:pPr algn="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Steering Committee charter finalized. Data collection and baseline verification launched. Efficiency wave 1 (compressed air leak survey, LED audits) mobilized. Supplier engagement code drafted.</a:t>
            </a:r>
            <a:endParaRPr lang="en-US" sz="1000" dirty="0"/>
          </a:p>
        </p:txBody>
      </p:sp>
      <p:sp>
        <p:nvSpPr>
          <p:cNvPr id="10" name="Shape 8"/>
          <p:cNvSpPr/>
          <p:nvPr/>
        </p:nvSpPr>
        <p:spPr>
          <a:xfrm>
            <a:off x="7445335" y="2758797"/>
            <a:ext cx="387668" cy="15240"/>
          </a:xfrm>
          <a:prstGeom prst="roundRect">
            <a:avLst>
              <a:gd name="adj" fmla="val 356212"/>
            </a:avLst>
          </a:prstGeom>
          <a:solidFill>
            <a:srgbClr val="DFB8BC"/>
          </a:solidFill>
          <a:ln/>
        </p:spPr>
      </p:sp>
      <p:sp>
        <p:nvSpPr>
          <p:cNvPr id="11" name="Shape 9"/>
          <p:cNvSpPr/>
          <p:nvPr/>
        </p:nvSpPr>
        <p:spPr>
          <a:xfrm>
            <a:off x="7169825" y="2621042"/>
            <a:ext cx="290751" cy="290751"/>
          </a:xfrm>
          <a:prstGeom prst="roundRect">
            <a:avLst>
              <a:gd name="adj" fmla="val 18671"/>
            </a:avLst>
          </a:prstGeom>
          <a:solidFill>
            <a:srgbClr val="F9D2D6"/>
          </a:solidFill>
          <a:ln w="7620">
            <a:solidFill>
              <a:srgbClr val="DFB8BC"/>
            </a:solidFill>
            <a:prstDash val="solid"/>
          </a:ln>
        </p:spPr>
      </p:sp>
      <p:sp>
        <p:nvSpPr>
          <p:cNvPr id="12" name="Text 10"/>
          <p:cNvSpPr/>
          <p:nvPr/>
        </p:nvSpPr>
        <p:spPr>
          <a:xfrm>
            <a:off x="7213163" y="2638901"/>
            <a:ext cx="204073" cy="255032"/>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2</a:t>
            </a:r>
            <a:endParaRPr lang="en-US" sz="1600" dirty="0"/>
          </a:p>
        </p:txBody>
      </p:sp>
      <p:sp>
        <p:nvSpPr>
          <p:cNvPr id="13" name="Text 11"/>
          <p:cNvSpPr/>
          <p:nvPr/>
        </p:nvSpPr>
        <p:spPr>
          <a:xfrm>
            <a:off x="7961352" y="2665452"/>
            <a:ext cx="2630091" cy="212527"/>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Q2 2024: Procurement Launch</a:t>
            </a:r>
            <a:endParaRPr lang="en-US" sz="1300" dirty="0"/>
          </a:p>
        </p:txBody>
      </p:sp>
      <p:sp>
        <p:nvSpPr>
          <p:cNvPr id="14" name="Text 12"/>
          <p:cNvSpPr/>
          <p:nvPr/>
        </p:nvSpPr>
        <p:spPr>
          <a:xfrm>
            <a:off x="7961352" y="2955488"/>
            <a:ext cx="6152078" cy="413623"/>
          </a:xfrm>
          <a:prstGeom prst="rect">
            <a:avLst/>
          </a:prstGeom>
          <a:noFill/>
          <a:ln/>
        </p:spPr>
        <p:txBody>
          <a:bodyPr wrap="squar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VPPA RFP issued to 8–10 qualified developers. On-site solar feasibility study and preliminary design completed. Process electrification FEED studies kick off for Phase 1 equipment.</a:t>
            </a:r>
            <a:endParaRPr lang="en-US" sz="1000" dirty="0"/>
          </a:p>
        </p:txBody>
      </p:sp>
      <p:sp>
        <p:nvSpPr>
          <p:cNvPr id="15" name="Shape 13"/>
          <p:cNvSpPr/>
          <p:nvPr/>
        </p:nvSpPr>
        <p:spPr>
          <a:xfrm>
            <a:off x="6797397" y="3427214"/>
            <a:ext cx="387668" cy="15240"/>
          </a:xfrm>
          <a:prstGeom prst="roundRect">
            <a:avLst>
              <a:gd name="adj" fmla="val 356212"/>
            </a:avLst>
          </a:prstGeom>
          <a:solidFill>
            <a:srgbClr val="DFB8BC"/>
          </a:solidFill>
          <a:ln/>
        </p:spPr>
      </p:sp>
      <p:sp>
        <p:nvSpPr>
          <p:cNvPr id="16" name="Shape 14"/>
          <p:cNvSpPr/>
          <p:nvPr/>
        </p:nvSpPr>
        <p:spPr>
          <a:xfrm>
            <a:off x="7169825" y="3289459"/>
            <a:ext cx="290751" cy="290751"/>
          </a:xfrm>
          <a:prstGeom prst="roundRect">
            <a:avLst>
              <a:gd name="adj" fmla="val 18671"/>
            </a:avLst>
          </a:prstGeom>
          <a:solidFill>
            <a:srgbClr val="F9D2D6"/>
          </a:solidFill>
          <a:ln w="7620">
            <a:solidFill>
              <a:srgbClr val="DFB8BC"/>
            </a:solidFill>
            <a:prstDash val="solid"/>
          </a:ln>
        </p:spPr>
      </p:sp>
      <p:sp>
        <p:nvSpPr>
          <p:cNvPr id="17" name="Text 15"/>
          <p:cNvSpPr/>
          <p:nvPr/>
        </p:nvSpPr>
        <p:spPr>
          <a:xfrm>
            <a:off x="7213163" y="3307318"/>
            <a:ext cx="204073" cy="255032"/>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3</a:t>
            </a:r>
            <a:endParaRPr lang="en-US" sz="1600" dirty="0"/>
          </a:p>
        </p:txBody>
      </p:sp>
      <p:sp>
        <p:nvSpPr>
          <p:cNvPr id="18" name="Text 16"/>
          <p:cNvSpPr/>
          <p:nvPr/>
        </p:nvSpPr>
        <p:spPr>
          <a:xfrm>
            <a:off x="4393168" y="3333869"/>
            <a:ext cx="2275880" cy="212527"/>
          </a:xfrm>
          <a:prstGeom prst="rect">
            <a:avLst/>
          </a:prstGeom>
          <a:noFill/>
          <a:ln/>
        </p:spPr>
        <p:txBody>
          <a:bodyPr wrap="none" lIns="0" tIns="0" rIns="0" bIns="0" rtlCol="0" anchor="t"/>
          <a:lstStyle/>
          <a:p>
            <a:pPr algn="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Q3 2024: SBTi Submission</a:t>
            </a:r>
            <a:endParaRPr lang="en-US" sz="1300" dirty="0"/>
          </a:p>
        </p:txBody>
      </p:sp>
      <p:sp>
        <p:nvSpPr>
          <p:cNvPr id="19" name="Text 17"/>
          <p:cNvSpPr/>
          <p:nvPr/>
        </p:nvSpPr>
        <p:spPr>
          <a:xfrm>
            <a:off x="516969" y="3623905"/>
            <a:ext cx="6152078" cy="620435"/>
          </a:xfrm>
          <a:prstGeom prst="rect">
            <a:avLst/>
          </a:prstGeom>
          <a:noFill/>
          <a:ln/>
        </p:spPr>
        <p:txBody>
          <a:bodyPr wrap="square" lIns="0" tIns="0" rIns="0" bIns="0" rtlCol="0" anchor="t"/>
          <a:lstStyle/>
          <a:p>
            <a:pPr algn="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Science-Based Targets initiative (SBTi) near-term and net-zero targets submitted for validation. EPC contractor shortlisted for solar project. Utility interconnection application submitted. Efficiency wave 2 installations begin.</a:t>
            </a:r>
            <a:endParaRPr lang="en-US" sz="1000" dirty="0"/>
          </a:p>
        </p:txBody>
      </p:sp>
      <p:sp>
        <p:nvSpPr>
          <p:cNvPr id="20" name="Shape 18"/>
          <p:cNvSpPr/>
          <p:nvPr/>
        </p:nvSpPr>
        <p:spPr>
          <a:xfrm>
            <a:off x="7445335" y="4095631"/>
            <a:ext cx="387668" cy="15240"/>
          </a:xfrm>
          <a:prstGeom prst="roundRect">
            <a:avLst>
              <a:gd name="adj" fmla="val 356212"/>
            </a:avLst>
          </a:prstGeom>
          <a:solidFill>
            <a:srgbClr val="DFB8BC"/>
          </a:solidFill>
          <a:ln/>
        </p:spPr>
      </p:sp>
      <p:sp>
        <p:nvSpPr>
          <p:cNvPr id="21" name="Shape 19"/>
          <p:cNvSpPr/>
          <p:nvPr/>
        </p:nvSpPr>
        <p:spPr>
          <a:xfrm>
            <a:off x="7169825" y="3957876"/>
            <a:ext cx="290751" cy="290751"/>
          </a:xfrm>
          <a:prstGeom prst="roundRect">
            <a:avLst>
              <a:gd name="adj" fmla="val 18671"/>
            </a:avLst>
          </a:prstGeom>
          <a:solidFill>
            <a:srgbClr val="F9D2D6"/>
          </a:solidFill>
          <a:ln w="7620">
            <a:solidFill>
              <a:srgbClr val="DFB8BC"/>
            </a:solidFill>
            <a:prstDash val="solid"/>
          </a:ln>
        </p:spPr>
      </p:sp>
      <p:sp>
        <p:nvSpPr>
          <p:cNvPr id="22" name="Text 20"/>
          <p:cNvSpPr/>
          <p:nvPr/>
        </p:nvSpPr>
        <p:spPr>
          <a:xfrm>
            <a:off x="7213163" y="3975735"/>
            <a:ext cx="204073" cy="255032"/>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4</a:t>
            </a:r>
            <a:endParaRPr lang="en-US" sz="1600" dirty="0"/>
          </a:p>
        </p:txBody>
      </p:sp>
      <p:sp>
        <p:nvSpPr>
          <p:cNvPr id="23" name="Text 21"/>
          <p:cNvSpPr/>
          <p:nvPr/>
        </p:nvSpPr>
        <p:spPr>
          <a:xfrm>
            <a:off x="7961352" y="4002286"/>
            <a:ext cx="2110621" cy="212527"/>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Q4 2024: VPPA Decision</a:t>
            </a:r>
            <a:endParaRPr lang="en-US" sz="1300" dirty="0"/>
          </a:p>
        </p:txBody>
      </p:sp>
      <p:sp>
        <p:nvSpPr>
          <p:cNvPr id="24" name="Text 22"/>
          <p:cNvSpPr/>
          <p:nvPr/>
        </p:nvSpPr>
        <p:spPr>
          <a:xfrm>
            <a:off x="7961352" y="4292322"/>
            <a:ext cx="6152078" cy="620435"/>
          </a:xfrm>
          <a:prstGeom prst="rect">
            <a:avLst/>
          </a:prstGeom>
          <a:noFill/>
          <a:ln/>
        </p:spPr>
        <p:txBody>
          <a:bodyPr wrap="square" lIns="0" tIns="0" rIns="0" bIns="0" rtlCol="0" anchor="t"/>
          <a:lstStyle/>
          <a:p>
            <a:pPr algn="l" indent="0" marL="0">
              <a:lnSpc>
                <a:spcPts val="1600"/>
              </a:lnSpc>
              <a:buNone/>
            </a:pPr>
            <a:r>
              <a:rPr lang="en-US" sz="1000" dirty="0">
                <a:solidFill>
                  <a:srgbClr val="DA1B2E"/>
                </a:solidFill>
                <a:latin typeface="Sora Light" pitchFamily="34" charset="0"/>
                <a:ea typeface="Sora Light" pitchFamily="34" charset="-122"/>
                <a:cs typeface="Sora Light" pitchFamily="34" charset="-120"/>
              </a:rPr>
              <a:t>Board go/no-go on VPPA execution.</a:t>
            </a:r>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 If approved, contract signed with preferred developer. On-site solar EPC award and notice-to-proceed. Supplier code of conduct issued to top 50 vendors by spend. Risk register goes live.</a:t>
            </a:r>
            <a:endParaRPr lang="en-US" sz="1000" dirty="0"/>
          </a:p>
        </p:txBody>
      </p:sp>
      <p:sp>
        <p:nvSpPr>
          <p:cNvPr id="25" name="Shape 23"/>
          <p:cNvSpPr/>
          <p:nvPr/>
        </p:nvSpPr>
        <p:spPr>
          <a:xfrm>
            <a:off x="6797397" y="4764048"/>
            <a:ext cx="387668" cy="15240"/>
          </a:xfrm>
          <a:prstGeom prst="roundRect">
            <a:avLst>
              <a:gd name="adj" fmla="val 356212"/>
            </a:avLst>
          </a:prstGeom>
          <a:solidFill>
            <a:srgbClr val="DFB8BC"/>
          </a:solidFill>
          <a:ln/>
        </p:spPr>
      </p:sp>
      <p:sp>
        <p:nvSpPr>
          <p:cNvPr id="26" name="Shape 24"/>
          <p:cNvSpPr/>
          <p:nvPr/>
        </p:nvSpPr>
        <p:spPr>
          <a:xfrm>
            <a:off x="7169825" y="4626293"/>
            <a:ext cx="290751" cy="290751"/>
          </a:xfrm>
          <a:prstGeom prst="roundRect">
            <a:avLst>
              <a:gd name="adj" fmla="val 18671"/>
            </a:avLst>
          </a:prstGeom>
          <a:solidFill>
            <a:srgbClr val="F9D2D6"/>
          </a:solidFill>
          <a:ln w="7620">
            <a:solidFill>
              <a:srgbClr val="DFB8BC"/>
            </a:solidFill>
            <a:prstDash val="solid"/>
          </a:ln>
        </p:spPr>
      </p:sp>
      <p:sp>
        <p:nvSpPr>
          <p:cNvPr id="27" name="Text 25"/>
          <p:cNvSpPr/>
          <p:nvPr/>
        </p:nvSpPr>
        <p:spPr>
          <a:xfrm>
            <a:off x="7213163" y="4644152"/>
            <a:ext cx="204073" cy="255032"/>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5</a:t>
            </a:r>
            <a:endParaRPr lang="en-US" sz="1600" dirty="0"/>
          </a:p>
        </p:txBody>
      </p:sp>
      <p:sp>
        <p:nvSpPr>
          <p:cNvPr id="28" name="Text 26"/>
          <p:cNvSpPr/>
          <p:nvPr/>
        </p:nvSpPr>
        <p:spPr>
          <a:xfrm>
            <a:off x="4227195" y="4670703"/>
            <a:ext cx="2441853" cy="212527"/>
          </a:xfrm>
          <a:prstGeom prst="rect">
            <a:avLst/>
          </a:prstGeom>
          <a:noFill/>
          <a:ln/>
        </p:spPr>
        <p:txBody>
          <a:bodyPr wrap="none" lIns="0" tIns="0" rIns="0" bIns="0" rtlCol="0" anchor="t"/>
          <a:lstStyle/>
          <a:p>
            <a:pPr algn="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Q1 2025: Solar Construction</a:t>
            </a:r>
            <a:endParaRPr lang="en-US" sz="1300" dirty="0"/>
          </a:p>
        </p:txBody>
      </p:sp>
      <p:sp>
        <p:nvSpPr>
          <p:cNvPr id="29" name="Text 27"/>
          <p:cNvSpPr/>
          <p:nvPr/>
        </p:nvSpPr>
        <p:spPr>
          <a:xfrm>
            <a:off x="516969" y="4960739"/>
            <a:ext cx="6152078" cy="413623"/>
          </a:xfrm>
          <a:prstGeom prst="rect">
            <a:avLst/>
          </a:prstGeom>
          <a:noFill/>
          <a:ln/>
        </p:spPr>
        <p:txBody>
          <a:bodyPr wrap="square" lIns="0" tIns="0" rIns="0" bIns="0" rtlCol="0" anchor="t"/>
          <a:lstStyle/>
          <a:p>
            <a:pPr algn="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On-site solar construction begins (6-month build). FEED studies for electrification complete; Phase 1 equipment procurement launched. Fleet electrification pilot (5 vehicles) deployed.</a:t>
            </a:r>
            <a:endParaRPr lang="en-US" sz="1000" dirty="0"/>
          </a:p>
        </p:txBody>
      </p:sp>
      <p:sp>
        <p:nvSpPr>
          <p:cNvPr id="30" name="Shape 28"/>
          <p:cNvSpPr/>
          <p:nvPr/>
        </p:nvSpPr>
        <p:spPr>
          <a:xfrm>
            <a:off x="7445335" y="5432465"/>
            <a:ext cx="387668" cy="15240"/>
          </a:xfrm>
          <a:prstGeom prst="roundRect">
            <a:avLst>
              <a:gd name="adj" fmla="val 356212"/>
            </a:avLst>
          </a:prstGeom>
          <a:solidFill>
            <a:srgbClr val="DFB8BC"/>
          </a:solidFill>
          <a:ln/>
        </p:spPr>
      </p:sp>
      <p:sp>
        <p:nvSpPr>
          <p:cNvPr id="31" name="Shape 29"/>
          <p:cNvSpPr/>
          <p:nvPr/>
        </p:nvSpPr>
        <p:spPr>
          <a:xfrm>
            <a:off x="7169825" y="5294709"/>
            <a:ext cx="290751" cy="290751"/>
          </a:xfrm>
          <a:prstGeom prst="roundRect">
            <a:avLst>
              <a:gd name="adj" fmla="val 18671"/>
            </a:avLst>
          </a:prstGeom>
          <a:solidFill>
            <a:srgbClr val="F9D2D6"/>
          </a:solidFill>
          <a:ln w="7620">
            <a:solidFill>
              <a:srgbClr val="DFB8BC"/>
            </a:solidFill>
            <a:prstDash val="solid"/>
          </a:ln>
        </p:spPr>
      </p:sp>
      <p:sp>
        <p:nvSpPr>
          <p:cNvPr id="32" name="Text 30"/>
          <p:cNvSpPr/>
          <p:nvPr/>
        </p:nvSpPr>
        <p:spPr>
          <a:xfrm>
            <a:off x="7213163" y="5312569"/>
            <a:ext cx="204073" cy="255032"/>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6</a:t>
            </a:r>
            <a:endParaRPr lang="en-US" sz="1600" dirty="0"/>
          </a:p>
        </p:txBody>
      </p:sp>
      <p:sp>
        <p:nvSpPr>
          <p:cNvPr id="33" name="Text 31"/>
          <p:cNvSpPr/>
          <p:nvPr/>
        </p:nvSpPr>
        <p:spPr>
          <a:xfrm>
            <a:off x="7961352" y="5339120"/>
            <a:ext cx="2318861" cy="212527"/>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Q2 2026: First Electric Line</a:t>
            </a:r>
            <a:endParaRPr lang="en-US" sz="1300" dirty="0"/>
          </a:p>
        </p:txBody>
      </p:sp>
      <p:sp>
        <p:nvSpPr>
          <p:cNvPr id="34" name="Text 32"/>
          <p:cNvSpPr/>
          <p:nvPr/>
        </p:nvSpPr>
        <p:spPr>
          <a:xfrm>
            <a:off x="7961352" y="5629156"/>
            <a:ext cx="6152078" cy="620435"/>
          </a:xfrm>
          <a:prstGeom prst="rect">
            <a:avLst/>
          </a:prstGeom>
          <a:noFill/>
          <a:ln/>
        </p:spPr>
        <p:txBody>
          <a:bodyPr wrap="squar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On-site solar commercial operation date (COD). First electrified process line (pilot dryer) commissioned and performance-tested. Waste heat recovery engineering complete. 80% of supplier spend covered by engagement program. Efficiency waves 1–3 fully deployed.</a:t>
            </a:r>
            <a:endParaRPr lang="en-US" sz="1000" dirty="0"/>
          </a:p>
        </p:txBody>
      </p:sp>
      <p:sp>
        <p:nvSpPr>
          <p:cNvPr id="35" name="Shape 33"/>
          <p:cNvSpPr/>
          <p:nvPr/>
        </p:nvSpPr>
        <p:spPr>
          <a:xfrm>
            <a:off x="516969" y="6518434"/>
            <a:ext cx="13596461" cy="755928"/>
          </a:xfrm>
          <a:prstGeom prst="roundRect">
            <a:avLst>
              <a:gd name="adj" fmla="val 7181"/>
            </a:avLst>
          </a:prstGeom>
          <a:solidFill>
            <a:srgbClr val="F7BBC1"/>
          </a:solidFill>
          <a:ln/>
        </p:spPr>
      </p:sp>
      <p:pic>
        <p:nvPicPr>
          <p:cNvPr id="36" name="Image 0" descr="preencoded.png">    </p:cNvPr>
          <p:cNvPicPr>
            <a:picLocks noChangeAspect="1"/>
          </p:cNvPicPr>
          <p:nvPr/>
        </p:nvPicPr>
        <p:blipFill>
          <a:blip r:embed="rId1"/>
          <a:stretch>
            <a:fillRect/>
          </a:stretch>
        </p:blipFill>
        <p:spPr>
          <a:xfrm>
            <a:off x="646152" y="6711553"/>
            <a:ext cx="161449" cy="129183"/>
          </a:xfrm>
          <a:prstGeom prst="rect">
            <a:avLst/>
          </a:prstGeom>
        </p:spPr>
      </p:pic>
      <p:sp>
        <p:nvSpPr>
          <p:cNvPr id="37" name="Text 34"/>
          <p:cNvSpPr/>
          <p:nvPr/>
        </p:nvSpPr>
        <p:spPr>
          <a:xfrm>
            <a:off x="936784" y="6679883"/>
            <a:ext cx="13047464" cy="413623"/>
          </a:xfrm>
          <a:prstGeom prst="rect">
            <a:avLst/>
          </a:prstGeom>
          <a:noFill/>
          <a:ln/>
        </p:spPr>
        <p:txBody>
          <a:bodyPr wrap="square" lIns="0" tIns="0" rIns="0" bIns="0" rtlCol="0" anchor="t"/>
          <a:lstStyle/>
          <a:p>
            <a:pPr algn="l" indent="0" marL="0">
              <a:lnSpc>
                <a:spcPts val="1600"/>
              </a:lnSpc>
              <a:buNone/>
            </a:pPr>
            <a:r>
              <a:rPr lang="en-US" sz="1000" b="1" dirty="0">
                <a:solidFill>
                  <a:srgbClr val="000000"/>
                </a:solidFill>
                <a:latin typeface="Sora Light" pitchFamily="34" charset="0"/>
                <a:ea typeface="Sora Light" pitchFamily="34" charset="-122"/>
                <a:cs typeface="Sora Light" pitchFamily="34" charset="-120"/>
              </a:rPr>
              <a:t>Critical dependencies:</a:t>
            </a:r>
            <a:pPr algn="l" indent="0" marL="0">
              <a:lnSpc>
                <a:spcPts val="1600"/>
              </a:lnSpc>
              <a:buNone/>
            </a:pPr>
            <a:r>
              <a:rPr lang="en-US" sz="1000" dirty="0">
                <a:solidFill>
                  <a:srgbClr val="000000"/>
                </a:solidFill>
                <a:latin typeface="Sora Light" pitchFamily="34" charset="0"/>
                <a:ea typeface="Sora Light" pitchFamily="34" charset="-122"/>
                <a:cs typeface="Sora Light" pitchFamily="34" charset="-120"/>
              </a:rPr>
              <a:t> Utility interconnection approvals must precede electrification installs (Q3 2024 → Q1 2025). VPPA execution must occur before claiming 100% renewable electricity (Q4 2024 → Q1 2027). Supplier code issuance precedes meaningful Scope 3 reductions (Q4 2024 → ongoing).</a:t>
            </a:r>
            <a:endParaRPr lang="en-US" sz="1000" dirty="0"/>
          </a:p>
        </p:txBody>
      </p:sp>
      <p:sp>
        <p:nvSpPr>
          <p:cNvPr id="38" name="Text 35"/>
          <p:cNvSpPr/>
          <p:nvPr/>
        </p:nvSpPr>
        <p:spPr>
          <a:xfrm>
            <a:off x="516969" y="7419737"/>
            <a:ext cx="13596461" cy="206812"/>
          </a:xfrm>
          <a:prstGeom prst="rect">
            <a:avLst/>
          </a:prstGeom>
          <a:noFill/>
          <a:ln/>
        </p:spPr>
        <p:txBody>
          <a:bodyPr wrap="non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Weekly PMO meetings track progress against this plan, with red/yellow/green status reporting to the Steering Committee. Any workstream slipping more than two weeks triggers escalation and corrective action.</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75536" y="326946"/>
            <a:ext cx="3128843" cy="391120"/>
          </a:xfrm>
          <a:prstGeom prst="rect">
            <a:avLst/>
          </a:prstGeom>
          <a:noFill/>
          <a:ln/>
        </p:spPr>
        <p:txBody>
          <a:bodyPr wrap="none" lIns="0" tIns="0" rIns="0" bIns="0" rtlCol="0" anchor="t"/>
          <a:lstStyle/>
          <a:p>
            <a:pPr algn="l" indent="0" marL="0">
              <a:lnSpc>
                <a:spcPts val="3050"/>
              </a:lnSpc>
              <a:buNone/>
            </a:pPr>
            <a:r>
              <a:rPr lang="en-US" sz="2450" dirty="0">
                <a:solidFill>
                  <a:srgbClr val="1F1E1E"/>
                </a:solidFill>
                <a:latin typeface="Sora Semi Bold" pitchFamily="34" charset="0"/>
                <a:ea typeface="Sora Semi Bold" pitchFamily="34" charset="-122"/>
                <a:cs typeface="Sora Semi Bold" pitchFamily="34" charset="-120"/>
              </a:rPr>
              <a:t>Call to Action</a:t>
            </a:r>
            <a:endParaRPr lang="en-US" sz="2450" dirty="0"/>
          </a:p>
        </p:txBody>
      </p:sp>
      <p:sp>
        <p:nvSpPr>
          <p:cNvPr id="3" name="Text 1"/>
          <p:cNvSpPr/>
          <p:nvPr/>
        </p:nvSpPr>
        <p:spPr>
          <a:xfrm>
            <a:off x="475536" y="955834"/>
            <a:ext cx="13679329" cy="380524"/>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This roadmap is comprehensive, credible, and ready for execution. The path to net-zero by 2030 is clear: </a:t>
            </a:r>
            <a:pPr algn="l" indent="0" marL="0">
              <a:lnSpc>
                <a:spcPts val="1450"/>
              </a:lnSpc>
              <a:buNone/>
            </a:pPr>
            <a:r>
              <a:rPr lang="en-US" sz="900" dirty="0">
                <a:solidFill>
                  <a:srgbClr val="DA1B2E"/>
                </a:solidFill>
                <a:latin typeface="Sora Light" pitchFamily="34" charset="0"/>
                <a:ea typeface="Sora Light" pitchFamily="34" charset="-122"/>
                <a:cs typeface="Sora Light" pitchFamily="34" charset="-120"/>
              </a:rPr>
              <a:t>90 ktCO2e in annual abatement, 60 ktCO2e neutralized with durable removals, and resilient economics</a:t>
            </a:r>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that strengthen competitiveness. But planning ends where action begins. The next 90 days will determine whether this roadmap becomes a strategic advantage or remains a shelf document.</a:t>
            </a:r>
            <a:endParaRPr lang="en-US" sz="900" dirty="0"/>
          </a:p>
        </p:txBody>
      </p:sp>
      <p:pic>
        <p:nvPicPr>
          <p:cNvPr id="4" name="Image 0" descr="preencoded.png">    </p:cNvPr>
          <p:cNvPicPr>
            <a:picLocks noChangeAspect="1"/>
          </p:cNvPicPr>
          <p:nvPr/>
        </p:nvPicPr>
        <p:blipFill>
          <a:blip r:embed="rId1"/>
          <a:stretch>
            <a:fillRect/>
          </a:stretch>
        </p:blipFill>
        <p:spPr>
          <a:xfrm>
            <a:off x="475536" y="1470065"/>
            <a:ext cx="594479" cy="884992"/>
          </a:xfrm>
          <a:prstGeom prst="rect">
            <a:avLst/>
          </a:prstGeom>
        </p:spPr>
      </p:pic>
      <p:sp>
        <p:nvSpPr>
          <p:cNvPr id="5" name="Text 2"/>
          <p:cNvSpPr/>
          <p:nvPr/>
        </p:nvSpPr>
        <p:spPr>
          <a:xfrm>
            <a:off x="1188839" y="1588889"/>
            <a:ext cx="1564362" cy="195501"/>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Within 30 Days</a:t>
            </a:r>
            <a:endParaRPr lang="en-US" sz="1200" dirty="0"/>
          </a:p>
        </p:txBody>
      </p:sp>
      <p:sp>
        <p:nvSpPr>
          <p:cNvPr id="6" name="Text 3"/>
          <p:cNvSpPr/>
          <p:nvPr/>
        </p:nvSpPr>
        <p:spPr>
          <a:xfrm>
            <a:off x="1188839" y="1855708"/>
            <a:ext cx="12966025" cy="380524"/>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Finalize governance charter and nominate Steering Committee members. Approve VPPA request-for-proposal and issue to qualified developers. Kick off compressed air leak survey and LED lighting audits at priority facilities.</a:t>
            </a:r>
            <a:endParaRPr lang="en-US" sz="900" dirty="0"/>
          </a:p>
        </p:txBody>
      </p:sp>
      <p:pic>
        <p:nvPicPr>
          <p:cNvPr id="7" name="Image 1" descr="preencoded.png">    </p:cNvPr>
          <p:cNvPicPr>
            <a:picLocks noChangeAspect="1"/>
          </p:cNvPicPr>
          <p:nvPr/>
        </p:nvPicPr>
        <p:blipFill>
          <a:blip r:embed="rId2"/>
          <a:stretch>
            <a:fillRect/>
          </a:stretch>
        </p:blipFill>
        <p:spPr>
          <a:xfrm>
            <a:off x="475536" y="2355056"/>
            <a:ext cx="594479" cy="884992"/>
          </a:xfrm>
          <a:prstGeom prst="rect">
            <a:avLst/>
          </a:prstGeom>
        </p:spPr>
      </p:pic>
      <p:sp>
        <p:nvSpPr>
          <p:cNvPr id="8" name="Text 4"/>
          <p:cNvSpPr/>
          <p:nvPr/>
        </p:nvSpPr>
        <p:spPr>
          <a:xfrm>
            <a:off x="1188839" y="2473881"/>
            <a:ext cx="1564362" cy="195501"/>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Within 60 Days</a:t>
            </a:r>
            <a:endParaRPr lang="en-US" sz="1200" dirty="0"/>
          </a:p>
        </p:txBody>
      </p:sp>
      <p:sp>
        <p:nvSpPr>
          <p:cNvPr id="9" name="Text 5"/>
          <p:cNvSpPr/>
          <p:nvPr/>
        </p:nvSpPr>
        <p:spPr>
          <a:xfrm>
            <a:off x="1188839" y="2740700"/>
            <a:ext cx="12966025" cy="380524"/>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Shortlist VPPA bids based on price, credit quality, and commercial terms. Complete front-end engineering design (FEED) for Phase 1 electrification equipment. Secure position in utility interconnection queue for on-site solar and increased electrical load.</a:t>
            </a:r>
            <a:endParaRPr lang="en-US" sz="900" dirty="0"/>
          </a:p>
        </p:txBody>
      </p:sp>
      <p:pic>
        <p:nvPicPr>
          <p:cNvPr id="10" name="Image 2" descr="preencoded.png">    </p:cNvPr>
          <p:cNvPicPr>
            <a:picLocks noChangeAspect="1"/>
          </p:cNvPicPr>
          <p:nvPr/>
        </p:nvPicPr>
        <p:blipFill>
          <a:blip r:embed="rId3"/>
          <a:stretch>
            <a:fillRect/>
          </a:stretch>
        </p:blipFill>
        <p:spPr>
          <a:xfrm>
            <a:off x="475536" y="3240048"/>
            <a:ext cx="594479" cy="884992"/>
          </a:xfrm>
          <a:prstGeom prst="rect">
            <a:avLst/>
          </a:prstGeom>
        </p:spPr>
      </p:pic>
      <p:sp>
        <p:nvSpPr>
          <p:cNvPr id="11" name="Text 6"/>
          <p:cNvSpPr/>
          <p:nvPr/>
        </p:nvSpPr>
        <p:spPr>
          <a:xfrm>
            <a:off x="1188839" y="3358872"/>
            <a:ext cx="1564362" cy="195501"/>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Within 90 Days</a:t>
            </a:r>
            <a:endParaRPr lang="en-US" sz="1200" dirty="0"/>
          </a:p>
        </p:txBody>
      </p:sp>
      <p:sp>
        <p:nvSpPr>
          <p:cNvPr id="12" name="Text 7"/>
          <p:cNvSpPr/>
          <p:nvPr/>
        </p:nvSpPr>
        <p:spPr>
          <a:xfrm>
            <a:off x="1188839" y="3625691"/>
            <a:ext cx="12966025" cy="380524"/>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Board go/no-go decision on VPPA execution. Lock in available incentives: IRA 48E investment tax credit applications, state/regional grant submissions. Mobilize wave-1 efficiency work orders (motors, compressed air, lighting). Establish risk register with executive ownership.</a:t>
            </a:r>
            <a:endParaRPr lang="en-US" sz="900" dirty="0"/>
          </a:p>
        </p:txBody>
      </p:sp>
      <p:pic>
        <p:nvPicPr>
          <p:cNvPr id="13" name="Image 3" descr="preencoded.png">    </p:cNvPr>
          <p:cNvPicPr>
            <a:picLocks noChangeAspect="1"/>
          </p:cNvPicPr>
          <p:nvPr/>
        </p:nvPicPr>
        <p:blipFill>
          <a:blip r:embed="rId4"/>
          <a:stretch>
            <a:fillRect/>
          </a:stretch>
        </p:blipFill>
        <p:spPr>
          <a:xfrm>
            <a:off x="475536" y="4125039"/>
            <a:ext cx="594479" cy="884992"/>
          </a:xfrm>
          <a:prstGeom prst="rect">
            <a:avLst/>
          </a:prstGeom>
        </p:spPr>
      </p:pic>
      <p:sp>
        <p:nvSpPr>
          <p:cNvPr id="14" name="Text 8"/>
          <p:cNvSpPr/>
          <p:nvPr/>
        </p:nvSpPr>
        <p:spPr>
          <a:xfrm>
            <a:off x="1188839" y="4243864"/>
            <a:ext cx="1564362" cy="195501"/>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By Year-End 2024</a:t>
            </a:r>
            <a:endParaRPr lang="en-US" sz="1200" dirty="0"/>
          </a:p>
        </p:txBody>
      </p:sp>
      <p:sp>
        <p:nvSpPr>
          <p:cNvPr id="15" name="Text 9"/>
          <p:cNvSpPr/>
          <p:nvPr/>
        </p:nvSpPr>
        <p:spPr>
          <a:xfrm>
            <a:off x="1188839" y="4510683"/>
            <a:ext cx="12966025" cy="380524"/>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Execute VPPA with preferred developer. Issue notice-to-proceed for on-site solar EPC contractor. Distribute supplier code of conduct to top 50 vendors by spend, requiring SBTi target commitments or detailed roadmaps. Risk register live and reported monthly to Steering Committee.</a:t>
            </a:r>
            <a:endParaRPr lang="en-US" sz="900" dirty="0"/>
          </a:p>
        </p:txBody>
      </p:sp>
      <p:sp>
        <p:nvSpPr>
          <p:cNvPr id="16" name="Text 10"/>
          <p:cNvSpPr/>
          <p:nvPr/>
        </p:nvSpPr>
        <p:spPr>
          <a:xfrm>
            <a:off x="1026438" y="5188268"/>
            <a:ext cx="12577405" cy="2346722"/>
          </a:xfrm>
          <a:prstGeom prst="rect">
            <a:avLst/>
          </a:prstGeom>
          <a:noFill/>
          <a:ln/>
        </p:spPr>
        <p:txBody>
          <a:bodyPr wrap="square" lIns="0" tIns="0" rIns="0" bIns="0" rtlCol="0" anchor="t"/>
          <a:lstStyle/>
          <a:p>
            <a:pPr algn="ctr" indent="0" marL="0">
              <a:lnSpc>
                <a:spcPts val="6150"/>
              </a:lnSpc>
              <a:buNone/>
            </a:pPr>
            <a:r>
              <a:rPr lang="en-US" sz="4900" dirty="0">
                <a:solidFill>
                  <a:srgbClr val="DA1B2E"/>
                </a:solidFill>
                <a:latin typeface="Sora Semi Bold" pitchFamily="34" charset="0"/>
                <a:ea typeface="Sora Semi Bold" pitchFamily="34" charset="-122"/>
                <a:cs typeface="Sora Semi Bold" pitchFamily="34" charset="-120"/>
              </a:rPr>
              <a:t>Scopes 1+2 Net-Zero by 2027</a:t>
            </a:r>
            <a:pPr algn="ctr" indent="0" marL="0">
              <a:lnSpc>
                <a:spcPts val="6150"/>
              </a:lnSpc>
              <a:buNone/>
            </a:pPr>
            <a:r>
              <a:rPr lang="en-US" sz="4900" dirty="0">
                <a:solidFill>
                  <a:srgbClr val="1F1E1E"/>
                </a:solidFill>
                <a:latin typeface="Sora Semi Bold" pitchFamily="34" charset="0"/>
                <a:ea typeface="Sora Semi Bold" pitchFamily="34" charset="-122"/>
                <a:cs typeface="Sora Semi Bold" pitchFamily="34" charset="-120"/>
              </a:rPr>
              <a:t>90 kt Abatement by 2030</a:t>
            </a:r>
            <a:pPr algn="ctr" indent="0" marL="0">
              <a:lnSpc>
                <a:spcPts val="6150"/>
              </a:lnSpc>
              <a:buNone/>
            </a:pPr>
            <a:r>
              <a:rPr lang="en-US" sz="4900" dirty="0">
                <a:solidFill>
                  <a:srgbClr val="1F1E1E"/>
                </a:solidFill>
                <a:latin typeface="Sora Semi Bold" pitchFamily="34" charset="0"/>
                <a:ea typeface="Sora Semi Bold" pitchFamily="34" charset="-122"/>
                <a:cs typeface="Sora Semi Bold" pitchFamily="34" charset="-120"/>
              </a:rPr>
              <a:t>60 kt Neutralized via Durable Removals</a:t>
            </a:r>
            <a:endParaRPr lang="en-US" sz="4900" dirty="0"/>
          </a:p>
        </p:txBody>
      </p:sp>
      <p:sp>
        <p:nvSpPr>
          <p:cNvPr id="17" name="Text 11"/>
          <p:cNvSpPr/>
          <p:nvPr/>
        </p:nvSpPr>
        <p:spPr>
          <a:xfrm>
            <a:off x="475536" y="7713226"/>
            <a:ext cx="13679329" cy="190262"/>
          </a:xfrm>
          <a:prstGeom prst="rect">
            <a:avLst/>
          </a:prstGeom>
          <a:noFill/>
          <a:ln/>
        </p:spPr>
        <p:txBody>
          <a:bodyPr wrap="none" lIns="0" tIns="0" rIns="0" bIns="0" rtlCol="0" anchor="t"/>
          <a:lstStyle/>
          <a:p>
            <a:pPr algn="ct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The roadmap is ready. The time to act is now.</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6512" y="458153"/>
            <a:ext cx="4384953" cy="548045"/>
          </a:xfrm>
          <a:prstGeom prst="rect">
            <a:avLst/>
          </a:prstGeom>
          <a:noFill/>
          <a:ln/>
        </p:spPr>
        <p:txBody>
          <a:bodyPr wrap="none" lIns="0" tIns="0" rIns="0" bIns="0" rtlCol="0" anchor="t"/>
          <a:lstStyle/>
          <a:p>
            <a:pPr algn="l" indent="0" marL="0">
              <a:lnSpc>
                <a:spcPts val="4300"/>
              </a:lnSpc>
              <a:buNone/>
            </a:pPr>
            <a:r>
              <a:rPr lang="en-US" sz="3450" dirty="0">
                <a:solidFill>
                  <a:srgbClr val="1F1E1E"/>
                </a:solidFill>
                <a:latin typeface="Sora Semi Bold" pitchFamily="34" charset="0"/>
                <a:ea typeface="Sora Semi Bold" pitchFamily="34" charset="-122"/>
                <a:cs typeface="Sora Semi Bold" pitchFamily="34" charset="-120"/>
              </a:rPr>
              <a:t>Agenda</a:t>
            </a:r>
            <a:endParaRPr lang="en-US" sz="3450" dirty="0"/>
          </a:p>
        </p:txBody>
      </p:sp>
      <p:sp>
        <p:nvSpPr>
          <p:cNvPr id="3" name="Text 1"/>
          <p:cNvSpPr/>
          <p:nvPr/>
        </p:nvSpPr>
        <p:spPr>
          <a:xfrm>
            <a:off x="666512" y="133945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01</a:t>
            </a:r>
            <a:endParaRPr lang="en-US" sz="1300" dirty="0"/>
          </a:p>
        </p:txBody>
      </p:sp>
      <p:sp>
        <p:nvSpPr>
          <p:cNvPr id="4" name="Shape 2"/>
          <p:cNvSpPr/>
          <p:nvPr/>
        </p:nvSpPr>
        <p:spPr>
          <a:xfrm>
            <a:off x="666512" y="1599605"/>
            <a:ext cx="6565344" cy="22860"/>
          </a:xfrm>
          <a:prstGeom prst="rect">
            <a:avLst/>
          </a:prstGeom>
          <a:solidFill>
            <a:srgbClr val="DA1B2E"/>
          </a:solidFill>
          <a:ln/>
        </p:spPr>
      </p:sp>
      <p:sp>
        <p:nvSpPr>
          <p:cNvPr id="5" name="Text 3"/>
          <p:cNvSpPr/>
          <p:nvPr/>
        </p:nvSpPr>
        <p:spPr>
          <a:xfrm>
            <a:off x="666512" y="1728549"/>
            <a:ext cx="2196227"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Baseline and Target</a:t>
            </a:r>
            <a:endParaRPr lang="en-US" sz="1700" dirty="0"/>
          </a:p>
        </p:txBody>
      </p:sp>
      <p:sp>
        <p:nvSpPr>
          <p:cNvPr id="6" name="Text 4"/>
          <p:cNvSpPr/>
          <p:nvPr/>
        </p:nvSpPr>
        <p:spPr>
          <a:xfrm>
            <a:off x="666512" y="2102406"/>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2023 emissions inventory and 2030 net-zero commitment</a:t>
            </a:r>
            <a:endParaRPr lang="en-US" sz="1300" dirty="0"/>
          </a:p>
        </p:txBody>
      </p:sp>
      <p:sp>
        <p:nvSpPr>
          <p:cNvPr id="7" name="Text 5"/>
          <p:cNvSpPr/>
          <p:nvPr/>
        </p:nvSpPr>
        <p:spPr>
          <a:xfrm>
            <a:off x="7398425" y="133945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02</a:t>
            </a:r>
            <a:endParaRPr lang="en-US" sz="1300" dirty="0"/>
          </a:p>
        </p:txBody>
      </p:sp>
      <p:sp>
        <p:nvSpPr>
          <p:cNvPr id="8" name="Shape 6"/>
          <p:cNvSpPr/>
          <p:nvPr/>
        </p:nvSpPr>
        <p:spPr>
          <a:xfrm>
            <a:off x="7398425" y="1599605"/>
            <a:ext cx="6565463" cy="22860"/>
          </a:xfrm>
          <a:prstGeom prst="rect">
            <a:avLst/>
          </a:prstGeom>
          <a:solidFill>
            <a:srgbClr val="DA1B2E"/>
          </a:solidFill>
          <a:ln/>
        </p:spPr>
      </p:sp>
      <p:sp>
        <p:nvSpPr>
          <p:cNvPr id="9" name="Text 7"/>
          <p:cNvSpPr/>
          <p:nvPr/>
        </p:nvSpPr>
        <p:spPr>
          <a:xfrm>
            <a:off x="7398425" y="1728549"/>
            <a:ext cx="3534608"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Abatement Levers + MAC Curve</a:t>
            </a:r>
            <a:endParaRPr lang="en-US" sz="1700" dirty="0"/>
          </a:p>
        </p:txBody>
      </p:sp>
      <p:sp>
        <p:nvSpPr>
          <p:cNvPr id="10" name="Text 8"/>
          <p:cNvSpPr/>
          <p:nvPr/>
        </p:nvSpPr>
        <p:spPr>
          <a:xfrm>
            <a:off x="7398425" y="2102406"/>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Twelve prioritized initiatives ranked by cost-effectiveness</a:t>
            </a:r>
            <a:endParaRPr lang="en-US" sz="1300" dirty="0"/>
          </a:p>
        </p:txBody>
      </p:sp>
      <p:sp>
        <p:nvSpPr>
          <p:cNvPr id="11" name="Text 9"/>
          <p:cNvSpPr/>
          <p:nvPr/>
        </p:nvSpPr>
        <p:spPr>
          <a:xfrm>
            <a:off x="666512" y="2660571"/>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03</a:t>
            </a:r>
            <a:endParaRPr lang="en-US" sz="1300" dirty="0"/>
          </a:p>
        </p:txBody>
      </p:sp>
      <p:sp>
        <p:nvSpPr>
          <p:cNvPr id="12" name="Shape 10"/>
          <p:cNvSpPr/>
          <p:nvPr/>
        </p:nvSpPr>
        <p:spPr>
          <a:xfrm>
            <a:off x="666512" y="2920722"/>
            <a:ext cx="6565344" cy="22860"/>
          </a:xfrm>
          <a:prstGeom prst="rect">
            <a:avLst/>
          </a:prstGeom>
          <a:solidFill>
            <a:srgbClr val="DA1B2E"/>
          </a:solidFill>
          <a:ln/>
        </p:spPr>
      </p:sp>
      <p:sp>
        <p:nvSpPr>
          <p:cNvPr id="13" name="Text 11"/>
          <p:cNvSpPr/>
          <p:nvPr/>
        </p:nvSpPr>
        <p:spPr>
          <a:xfrm>
            <a:off x="666512" y="3049667"/>
            <a:ext cx="2290882"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Energy Procurement</a:t>
            </a:r>
            <a:endParaRPr lang="en-US" sz="1700" dirty="0"/>
          </a:p>
        </p:txBody>
      </p:sp>
      <p:sp>
        <p:nvSpPr>
          <p:cNvPr id="14" name="Text 12"/>
          <p:cNvSpPr/>
          <p:nvPr/>
        </p:nvSpPr>
        <p:spPr>
          <a:xfrm>
            <a:off x="666512" y="3423523"/>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Renewable PPAs and on-site generation strategy</a:t>
            </a:r>
            <a:endParaRPr lang="en-US" sz="1300" dirty="0"/>
          </a:p>
        </p:txBody>
      </p:sp>
      <p:sp>
        <p:nvSpPr>
          <p:cNvPr id="15" name="Text 13"/>
          <p:cNvSpPr/>
          <p:nvPr/>
        </p:nvSpPr>
        <p:spPr>
          <a:xfrm>
            <a:off x="7398425" y="2660571"/>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04</a:t>
            </a:r>
            <a:endParaRPr lang="en-US" sz="1300" dirty="0"/>
          </a:p>
        </p:txBody>
      </p:sp>
      <p:sp>
        <p:nvSpPr>
          <p:cNvPr id="16" name="Shape 14"/>
          <p:cNvSpPr/>
          <p:nvPr/>
        </p:nvSpPr>
        <p:spPr>
          <a:xfrm>
            <a:off x="7398425" y="2920722"/>
            <a:ext cx="6565463" cy="22860"/>
          </a:xfrm>
          <a:prstGeom prst="rect">
            <a:avLst/>
          </a:prstGeom>
          <a:solidFill>
            <a:srgbClr val="DA1B2E"/>
          </a:solidFill>
          <a:ln/>
        </p:spPr>
      </p:sp>
      <p:sp>
        <p:nvSpPr>
          <p:cNvPr id="17" name="Text 15"/>
          <p:cNvSpPr/>
          <p:nvPr/>
        </p:nvSpPr>
        <p:spPr>
          <a:xfrm>
            <a:off x="7398425" y="3049667"/>
            <a:ext cx="2539841"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Process Electrification</a:t>
            </a:r>
            <a:endParaRPr lang="en-US" sz="1700" dirty="0"/>
          </a:p>
        </p:txBody>
      </p:sp>
      <p:sp>
        <p:nvSpPr>
          <p:cNvPr id="18" name="Text 16"/>
          <p:cNvSpPr/>
          <p:nvPr/>
        </p:nvSpPr>
        <p:spPr>
          <a:xfrm>
            <a:off x="7398425" y="3423523"/>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Roadmap for replacing fossil fuel process heat</a:t>
            </a:r>
            <a:endParaRPr lang="en-US" sz="1300" dirty="0"/>
          </a:p>
        </p:txBody>
      </p:sp>
      <p:sp>
        <p:nvSpPr>
          <p:cNvPr id="19" name="Text 17"/>
          <p:cNvSpPr/>
          <p:nvPr/>
        </p:nvSpPr>
        <p:spPr>
          <a:xfrm>
            <a:off x="666512" y="3981688"/>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05</a:t>
            </a:r>
            <a:endParaRPr lang="en-US" sz="1300" dirty="0"/>
          </a:p>
        </p:txBody>
      </p:sp>
      <p:sp>
        <p:nvSpPr>
          <p:cNvPr id="20" name="Shape 18"/>
          <p:cNvSpPr/>
          <p:nvPr/>
        </p:nvSpPr>
        <p:spPr>
          <a:xfrm>
            <a:off x="666512" y="4241840"/>
            <a:ext cx="6565344" cy="22860"/>
          </a:xfrm>
          <a:prstGeom prst="rect">
            <a:avLst/>
          </a:prstGeom>
          <a:solidFill>
            <a:srgbClr val="DA1B2E"/>
          </a:solidFill>
          <a:ln/>
        </p:spPr>
      </p:sp>
      <p:sp>
        <p:nvSpPr>
          <p:cNvPr id="21" name="Text 19"/>
          <p:cNvSpPr/>
          <p:nvPr/>
        </p:nvSpPr>
        <p:spPr>
          <a:xfrm>
            <a:off x="666512" y="4370784"/>
            <a:ext cx="3832503"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Economics: Capex, Opex, Payback</a:t>
            </a:r>
            <a:endParaRPr lang="en-US" sz="1700" dirty="0"/>
          </a:p>
        </p:txBody>
      </p:sp>
      <p:sp>
        <p:nvSpPr>
          <p:cNvPr id="22" name="Text 20"/>
          <p:cNvSpPr/>
          <p:nvPr/>
        </p:nvSpPr>
        <p:spPr>
          <a:xfrm>
            <a:off x="666512" y="4744641"/>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Financial analysis of major investments</a:t>
            </a:r>
            <a:endParaRPr lang="en-US" sz="1300" dirty="0"/>
          </a:p>
        </p:txBody>
      </p:sp>
      <p:sp>
        <p:nvSpPr>
          <p:cNvPr id="23" name="Text 21"/>
          <p:cNvSpPr/>
          <p:nvPr/>
        </p:nvSpPr>
        <p:spPr>
          <a:xfrm>
            <a:off x="7398425" y="3981688"/>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06</a:t>
            </a:r>
            <a:endParaRPr lang="en-US" sz="1300" dirty="0"/>
          </a:p>
        </p:txBody>
      </p:sp>
      <p:sp>
        <p:nvSpPr>
          <p:cNvPr id="24" name="Shape 22"/>
          <p:cNvSpPr/>
          <p:nvPr/>
        </p:nvSpPr>
        <p:spPr>
          <a:xfrm>
            <a:off x="7398425" y="4241840"/>
            <a:ext cx="6565463" cy="22860"/>
          </a:xfrm>
          <a:prstGeom prst="rect">
            <a:avLst/>
          </a:prstGeom>
          <a:solidFill>
            <a:srgbClr val="DA1B2E"/>
          </a:solidFill>
          <a:ln/>
        </p:spPr>
      </p:sp>
      <p:sp>
        <p:nvSpPr>
          <p:cNvPr id="25" name="Text 23"/>
          <p:cNvSpPr/>
          <p:nvPr/>
        </p:nvSpPr>
        <p:spPr>
          <a:xfrm>
            <a:off x="7398425" y="4370784"/>
            <a:ext cx="2344341"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Incentives by Region</a:t>
            </a:r>
            <a:endParaRPr lang="en-US" sz="1700" dirty="0"/>
          </a:p>
        </p:txBody>
      </p:sp>
      <p:sp>
        <p:nvSpPr>
          <p:cNvPr id="26" name="Text 24"/>
          <p:cNvSpPr/>
          <p:nvPr/>
        </p:nvSpPr>
        <p:spPr>
          <a:xfrm>
            <a:off x="7398425" y="4744641"/>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Available grants, tax credits, and funding mechanisms</a:t>
            </a:r>
            <a:endParaRPr lang="en-US" sz="1300" dirty="0"/>
          </a:p>
        </p:txBody>
      </p:sp>
      <p:sp>
        <p:nvSpPr>
          <p:cNvPr id="27" name="Text 25"/>
          <p:cNvSpPr/>
          <p:nvPr/>
        </p:nvSpPr>
        <p:spPr>
          <a:xfrm>
            <a:off x="666512" y="5302806"/>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07</a:t>
            </a:r>
            <a:endParaRPr lang="en-US" sz="1300" dirty="0"/>
          </a:p>
        </p:txBody>
      </p:sp>
      <p:sp>
        <p:nvSpPr>
          <p:cNvPr id="28" name="Shape 26"/>
          <p:cNvSpPr/>
          <p:nvPr/>
        </p:nvSpPr>
        <p:spPr>
          <a:xfrm>
            <a:off x="666512" y="5562957"/>
            <a:ext cx="6565344" cy="22860"/>
          </a:xfrm>
          <a:prstGeom prst="rect">
            <a:avLst/>
          </a:prstGeom>
          <a:solidFill>
            <a:srgbClr val="DA1B2E"/>
          </a:solidFill>
          <a:ln/>
        </p:spPr>
      </p:sp>
      <p:sp>
        <p:nvSpPr>
          <p:cNvPr id="29" name="Text 27"/>
          <p:cNvSpPr/>
          <p:nvPr/>
        </p:nvSpPr>
        <p:spPr>
          <a:xfrm>
            <a:off x="666512" y="5691902"/>
            <a:ext cx="2422565"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Risks and Mitigations</a:t>
            </a:r>
            <a:endParaRPr lang="en-US" sz="1700" dirty="0"/>
          </a:p>
        </p:txBody>
      </p:sp>
      <p:sp>
        <p:nvSpPr>
          <p:cNvPr id="30" name="Text 28"/>
          <p:cNvSpPr/>
          <p:nvPr/>
        </p:nvSpPr>
        <p:spPr>
          <a:xfrm>
            <a:off x="666512" y="6065758"/>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Key threats and structured response plans</a:t>
            </a:r>
            <a:endParaRPr lang="en-US" sz="1300" dirty="0"/>
          </a:p>
        </p:txBody>
      </p:sp>
      <p:sp>
        <p:nvSpPr>
          <p:cNvPr id="31" name="Text 29"/>
          <p:cNvSpPr/>
          <p:nvPr/>
        </p:nvSpPr>
        <p:spPr>
          <a:xfrm>
            <a:off x="7398425" y="5302806"/>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08</a:t>
            </a:r>
            <a:endParaRPr lang="en-US" sz="1300" dirty="0"/>
          </a:p>
        </p:txBody>
      </p:sp>
      <p:sp>
        <p:nvSpPr>
          <p:cNvPr id="32" name="Shape 30"/>
          <p:cNvSpPr/>
          <p:nvPr/>
        </p:nvSpPr>
        <p:spPr>
          <a:xfrm>
            <a:off x="7398425" y="5562957"/>
            <a:ext cx="6565463" cy="22860"/>
          </a:xfrm>
          <a:prstGeom prst="rect">
            <a:avLst/>
          </a:prstGeom>
          <a:solidFill>
            <a:srgbClr val="DA1B2E"/>
          </a:solidFill>
          <a:ln/>
        </p:spPr>
      </p:sp>
      <p:sp>
        <p:nvSpPr>
          <p:cNvPr id="33" name="Text 31"/>
          <p:cNvSpPr/>
          <p:nvPr/>
        </p:nvSpPr>
        <p:spPr>
          <a:xfrm>
            <a:off x="7398425" y="5691902"/>
            <a:ext cx="3543300"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Governance and KPI Dashboard</a:t>
            </a:r>
            <a:endParaRPr lang="en-US" sz="1700" dirty="0"/>
          </a:p>
        </p:txBody>
      </p:sp>
      <p:sp>
        <p:nvSpPr>
          <p:cNvPr id="34" name="Text 32"/>
          <p:cNvSpPr/>
          <p:nvPr/>
        </p:nvSpPr>
        <p:spPr>
          <a:xfrm>
            <a:off x="7398425" y="6065758"/>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Oversight structure and performance tracking</a:t>
            </a:r>
            <a:endParaRPr lang="en-US" sz="1300" dirty="0"/>
          </a:p>
        </p:txBody>
      </p:sp>
      <p:sp>
        <p:nvSpPr>
          <p:cNvPr id="35" name="Text 33"/>
          <p:cNvSpPr/>
          <p:nvPr/>
        </p:nvSpPr>
        <p:spPr>
          <a:xfrm>
            <a:off x="666512" y="662392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09</a:t>
            </a:r>
            <a:endParaRPr lang="en-US" sz="1300" dirty="0"/>
          </a:p>
        </p:txBody>
      </p:sp>
      <p:sp>
        <p:nvSpPr>
          <p:cNvPr id="36" name="Shape 34"/>
          <p:cNvSpPr/>
          <p:nvPr/>
        </p:nvSpPr>
        <p:spPr>
          <a:xfrm>
            <a:off x="666512" y="6884075"/>
            <a:ext cx="6565344" cy="22860"/>
          </a:xfrm>
          <a:prstGeom prst="rect">
            <a:avLst/>
          </a:prstGeom>
          <a:solidFill>
            <a:srgbClr val="DA1B2E"/>
          </a:solidFill>
          <a:ln/>
        </p:spPr>
      </p:sp>
      <p:sp>
        <p:nvSpPr>
          <p:cNvPr id="37" name="Text 35"/>
          <p:cNvSpPr/>
          <p:nvPr/>
        </p:nvSpPr>
        <p:spPr>
          <a:xfrm>
            <a:off x="666512" y="7013019"/>
            <a:ext cx="2832021"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6-Quarter Execution Plan</a:t>
            </a:r>
            <a:endParaRPr lang="en-US" sz="1700" dirty="0"/>
          </a:p>
        </p:txBody>
      </p:sp>
      <p:sp>
        <p:nvSpPr>
          <p:cNvPr id="38" name="Text 36"/>
          <p:cNvSpPr/>
          <p:nvPr/>
        </p:nvSpPr>
        <p:spPr>
          <a:xfrm>
            <a:off x="666512" y="7386876"/>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Detailed implementation timeline with dependencies</a:t>
            </a:r>
            <a:endParaRPr lang="en-US" sz="1300" dirty="0"/>
          </a:p>
        </p:txBody>
      </p:sp>
      <p:sp>
        <p:nvSpPr>
          <p:cNvPr id="39" name="Text 37"/>
          <p:cNvSpPr/>
          <p:nvPr/>
        </p:nvSpPr>
        <p:spPr>
          <a:xfrm>
            <a:off x="7398425" y="662392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10</a:t>
            </a:r>
            <a:endParaRPr lang="en-US" sz="1300" dirty="0"/>
          </a:p>
        </p:txBody>
      </p:sp>
      <p:sp>
        <p:nvSpPr>
          <p:cNvPr id="40" name="Shape 38"/>
          <p:cNvSpPr/>
          <p:nvPr/>
        </p:nvSpPr>
        <p:spPr>
          <a:xfrm>
            <a:off x="7398425" y="6884075"/>
            <a:ext cx="6565463" cy="22860"/>
          </a:xfrm>
          <a:prstGeom prst="rect">
            <a:avLst/>
          </a:prstGeom>
          <a:solidFill>
            <a:srgbClr val="DA1B2E"/>
          </a:solidFill>
          <a:ln/>
        </p:spPr>
      </p:sp>
      <p:sp>
        <p:nvSpPr>
          <p:cNvPr id="41" name="Text 39"/>
          <p:cNvSpPr/>
          <p:nvPr/>
        </p:nvSpPr>
        <p:spPr>
          <a:xfrm>
            <a:off x="7398425" y="7013019"/>
            <a:ext cx="2192417"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Call to Action</a:t>
            </a:r>
            <a:endParaRPr lang="en-US" sz="1700" dirty="0"/>
          </a:p>
        </p:txBody>
      </p:sp>
      <p:sp>
        <p:nvSpPr>
          <p:cNvPr id="42" name="Text 40"/>
          <p:cNvSpPr/>
          <p:nvPr/>
        </p:nvSpPr>
        <p:spPr>
          <a:xfrm>
            <a:off x="7398425" y="7386876"/>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Critical decisions and near-term mobilization steps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1163" y="502682"/>
            <a:ext cx="8857417" cy="601385"/>
          </a:xfrm>
          <a:prstGeom prst="rect">
            <a:avLst/>
          </a:prstGeom>
          <a:noFill/>
          <a:ln/>
        </p:spPr>
        <p:txBody>
          <a:bodyPr wrap="none" lIns="0" tIns="0" rIns="0" bIns="0" rtlCol="0" anchor="t"/>
          <a:lstStyle/>
          <a:p>
            <a:pPr algn="l" indent="0" marL="0">
              <a:lnSpc>
                <a:spcPts val="4700"/>
              </a:lnSpc>
              <a:buNone/>
            </a:pPr>
            <a:r>
              <a:rPr lang="en-US" sz="3750" dirty="0">
                <a:solidFill>
                  <a:srgbClr val="1F1E1E"/>
                </a:solidFill>
                <a:latin typeface="Sora Semi Bold" pitchFamily="34" charset="0"/>
                <a:ea typeface="Sora Semi Bold" pitchFamily="34" charset="-122"/>
                <a:cs typeface="Sora Semi Bold" pitchFamily="34" charset="-120"/>
              </a:rPr>
              <a:t>Baseline Emissions and 2030 Target</a:t>
            </a:r>
            <a:endParaRPr lang="en-US" sz="3750" dirty="0"/>
          </a:p>
        </p:txBody>
      </p:sp>
      <p:sp>
        <p:nvSpPr>
          <p:cNvPr id="3" name="Text 1"/>
          <p:cNvSpPr/>
          <p:nvPr/>
        </p:nvSpPr>
        <p:spPr>
          <a:xfrm>
            <a:off x="731163" y="1542693"/>
            <a:ext cx="5680234" cy="2046923"/>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Our 2023 baseline establishes a comprehensive emissions footprint of </a:t>
            </a:r>
            <a:pPr algn="l" indent="0" marL="0">
              <a:lnSpc>
                <a:spcPts val="2300"/>
              </a:lnSpc>
              <a:buNone/>
            </a:pPr>
            <a:r>
              <a:rPr lang="en-US" sz="1400" b="1" dirty="0">
                <a:solidFill>
                  <a:srgbClr val="3B3535"/>
                </a:solidFill>
                <a:latin typeface="Sora Light" pitchFamily="34" charset="0"/>
                <a:ea typeface="Sora Light" pitchFamily="34" charset="-122"/>
                <a:cs typeface="Sora Light" pitchFamily="34" charset="-120"/>
              </a:rPr>
              <a:t>150 ktCO2e</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across all three scopes. Scope 3 represents the largest opportunity, driven primarily by purchased materials and upstream transportation. Scope 1 and 2 emissions, while smaller in absolute terms, offer the fastest and most controllable abatement pathways through on-site efficiency and renewable energy procurement.</a:t>
            </a:r>
            <a:endParaRPr lang="en-US" sz="1400" dirty="0"/>
          </a:p>
        </p:txBody>
      </p:sp>
      <p:sp>
        <p:nvSpPr>
          <p:cNvPr id="4" name="Text 2"/>
          <p:cNvSpPr/>
          <p:nvPr/>
        </p:nvSpPr>
        <p:spPr>
          <a:xfrm>
            <a:off x="731163" y="3754041"/>
            <a:ext cx="5680234" cy="2339340"/>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By 2030, aggressive abatement measures will reduce total emissions to </a:t>
            </a:r>
            <a:pPr algn="l" indent="0" marL="0">
              <a:lnSpc>
                <a:spcPts val="2300"/>
              </a:lnSpc>
              <a:buNone/>
            </a:pPr>
            <a:r>
              <a:rPr lang="en-US" sz="1400" b="1" dirty="0">
                <a:solidFill>
                  <a:srgbClr val="3B3535"/>
                </a:solidFill>
                <a:latin typeface="Sora Light" pitchFamily="34" charset="0"/>
                <a:ea typeface="Sora Light" pitchFamily="34" charset="-122"/>
                <a:cs typeface="Sora Light" pitchFamily="34" charset="-120"/>
              </a:rPr>
              <a:t>60 ktCO2e</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—a 90 ktCO2e reduction representing 60% absolute reduction from baseline. The remaining 60 ktCO2e of residual emissions will be neutralized through high-durability carbon removal solutions, including mineralization and bioenergy with carbon capture and storage (BECCS), secured via phased offtake contracts beginning in 2026.</a:t>
            </a:r>
            <a:endParaRPr lang="en-US" sz="1400" dirty="0"/>
          </a:p>
        </p:txBody>
      </p:sp>
      <p:sp>
        <p:nvSpPr>
          <p:cNvPr id="5" name="Text 3"/>
          <p:cNvSpPr/>
          <p:nvPr/>
        </p:nvSpPr>
        <p:spPr>
          <a:xfrm>
            <a:off x="731163" y="6257806"/>
            <a:ext cx="5680234" cy="1169670"/>
          </a:xfrm>
          <a:prstGeom prst="rect">
            <a:avLst/>
          </a:prstGeom>
          <a:noFill/>
          <a:ln/>
        </p:spPr>
        <p:txBody>
          <a:bodyPr wrap="square" lIns="0" tIns="0" rIns="0" bIns="0" rtlCol="0" anchor="t"/>
          <a:lstStyle/>
          <a:p>
            <a:pPr algn="l" indent="0" marL="0">
              <a:lnSpc>
                <a:spcPts val="2300"/>
              </a:lnSpc>
              <a:buNone/>
            </a:pPr>
            <a:r>
              <a:rPr lang="en-US" sz="1400" i="1" dirty="0">
                <a:solidFill>
                  <a:srgbClr val="3B3535"/>
                </a:solidFill>
                <a:latin typeface="Sora Light" pitchFamily="34" charset="0"/>
                <a:ea typeface="Sora Light" pitchFamily="34" charset="-122"/>
                <a:cs typeface="Sora Light" pitchFamily="34" charset="-120"/>
              </a:rPr>
              <a:t>Note: Scope 2 baseline shown on a location-based accounting method; market-based Scope 2 will reach effectively zero by 2027 through 100% renewable electricity procurement.</a:t>
            </a:r>
            <a:endParaRPr lang="en-US" sz="1400" dirty="0"/>
          </a:p>
        </p:txBody>
      </p:sp>
      <p:pic>
        <p:nvPicPr>
          <p:cNvPr id="6" name="Image 0" descr="preencoded.png">    </p:cNvPr>
          <p:cNvPicPr>
            <a:picLocks noChangeAspect="1"/>
          </p:cNvPicPr>
          <p:nvPr/>
        </p:nvPicPr>
        <p:blipFill>
          <a:blip r:embed="rId1"/>
          <a:stretch>
            <a:fillRect/>
          </a:stretch>
        </p:blipFill>
        <p:spPr>
          <a:xfrm>
            <a:off x="6865025" y="1583888"/>
            <a:ext cx="7041713" cy="3394829"/>
          </a:xfrm>
          <a:prstGeom prst="rect">
            <a:avLst/>
          </a:prstGeom>
        </p:spPr>
      </p:pic>
      <p:sp>
        <p:nvSpPr>
          <p:cNvPr id="7" name="Shape 4"/>
          <p:cNvSpPr/>
          <p:nvPr/>
        </p:nvSpPr>
        <p:spPr>
          <a:xfrm>
            <a:off x="8151971" y="4978717"/>
            <a:ext cx="182761" cy="182761"/>
          </a:xfrm>
          <a:prstGeom prst="roundRect">
            <a:avLst>
              <a:gd name="adj" fmla="val 10007"/>
            </a:avLst>
          </a:prstGeom>
          <a:solidFill>
            <a:srgbClr val="44080E"/>
          </a:solidFill>
          <a:ln/>
        </p:spPr>
      </p:sp>
      <p:sp>
        <p:nvSpPr>
          <p:cNvPr id="8" name="Text 5"/>
          <p:cNvSpPr/>
          <p:nvPr/>
        </p:nvSpPr>
        <p:spPr>
          <a:xfrm>
            <a:off x="8395692" y="4978717"/>
            <a:ext cx="714970" cy="182761"/>
          </a:xfrm>
          <a:prstGeom prst="rect">
            <a:avLst/>
          </a:prstGeom>
          <a:noFill/>
          <a:ln/>
        </p:spPr>
        <p:txBody>
          <a:bodyPr wrap="none" lIns="0" tIns="0" rIns="0" bIns="0" rtlCol="0" anchor="t"/>
          <a:lstStyle/>
          <a:p>
            <a:pPr algn="l" indent="0" marL="0">
              <a:lnSpc>
                <a:spcPts val="1400"/>
              </a:lnSpc>
              <a:buNone/>
            </a:pPr>
            <a:r>
              <a:rPr lang="en-US" sz="1400" dirty="0">
                <a:solidFill>
                  <a:srgbClr val="3B3535"/>
                </a:solidFill>
                <a:latin typeface="Sora Light" pitchFamily="34" charset="0"/>
                <a:ea typeface="Sora Light" pitchFamily="34" charset="-122"/>
                <a:cs typeface="Sora Light" pitchFamily="34" charset="-120"/>
              </a:rPr>
              <a:t>Scope 1</a:t>
            </a:r>
            <a:endParaRPr lang="en-US" sz="1400" dirty="0"/>
          </a:p>
        </p:txBody>
      </p:sp>
      <p:sp>
        <p:nvSpPr>
          <p:cNvPr id="9" name="Shape 6"/>
          <p:cNvSpPr/>
          <p:nvPr/>
        </p:nvSpPr>
        <p:spPr>
          <a:xfrm>
            <a:off x="9420701" y="4978717"/>
            <a:ext cx="182761" cy="182761"/>
          </a:xfrm>
          <a:prstGeom prst="roundRect">
            <a:avLst>
              <a:gd name="adj" fmla="val 10007"/>
            </a:avLst>
          </a:prstGeom>
          <a:solidFill>
            <a:srgbClr val="90121E"/>
          </a:solidFill>
          <a:ln/>
        </p:spPr>
      </p:sp>
      <p:sp>
        <p:nvSpPr>
          <p:cNvPr id="10" name="Text 7"/>
          <p:cNvSpPr/>
          <p:nvPr/>
        </p:nvSpPr>
        <p:spPr>
          <a:xfrm>
            <a:off x="9664422" y="4978717"/>
            <a:ext cx="1686639" cy="182761"/>
          </a:xfrm>
          <a:prstGeom prst="rect">
            <a:avLst/>
          </a:prstGeom>
          <a:noFill/>
          <a:ln/>
        </p:spPr>
        <p:txBody>
          <a:bodyPr wrap="none" lIns="0" tIns="0" rIns="0" bIns="0" rtlCol="0" anchor="t"/>
          <a:lstStyle/>
          <a:p>
            <a:pPr algn="l" indent="0" marL="0">
              <a:lnSpc>
                <a:spcPts val="1400"/>
              </a:lnSpc>
              <a:buNone/>
            </a:pPr>
            <a:r>
              <a:rPr lang="en-US" sz="1400" dirty="0">
                <a:solidFill>
                  <a:srgbClr val="3B3535"/>
                </a:solidFill>
                <a:latin typeface="Sora Light" pitchFamily="34" charset="0"/>
                <a:ea typeface="Sora Light" pitchFamily="34" charset="-122"/>
                <a:cs typeface="Sora Light" pitchFamily="34" charset="-120"/>
              </a:rPr>
              <a:t>Scope 2 (location)</a:t>
            </a:r>
            <a:endParaRPr lang="en-US" sz="1400" dirty="0"/>
          </a:p>
        </p:txBody>
      </p:sp>
      <p:sp>
        <p:nvSpPr>
          <p:cNvPr id="11" name="Shape 8"/>
          <p:cNvSpPr/>
          <p:nvPr/>
        </p:nvSpPr>
        <p:spPr>
          <a:xfrm>
            <a:off x="11661100" y="4978717"/>
            <a:ext cx="182761" cy="182761"/>
          </a:xfrm>
          <a:prstGeom prst="roundRect">
            <a:avLst>
              <a:gd name="adj" fmla="val 10007"/>
            </a:avLst>
          </a:prstGeom>
          <a:solidFill>
            <a:srgbClr val="DB1B2E"/>
          </a:solidFill>
          <a:ln/>
        </p:spPr>
      </p:sp>
      <p:sp>
        <p:nvSpPr>
          <p:cNvPr id="12" name="Text 9"/>
          <p:cNvSpPr/>
          <p:nvPr/>
        </p:nvSpPr>
        <p:spPr>
          <a:xfrm>
            <a:off x="11904821" y="4978717"/>
            <a:ext cx="750332" cy="182761"/>
          </a:xfrm>
          <a:prstGeom prst="rect">
            <a:avLst/>
          </a:prstGeom>
          <a:noFill/>
          <a:ln/>
        </p:spPr>
        <p:txBody>
          <a:bodyPr wrap="none" lIns="0" tIns="0" rIns="0" bIns="0" rtlCol="0" anchor="t"/>
          <a:lstStyle/>
          <a:p>
            <a:pPr algn="l" indent="0" marL="0">
              <a:lnSpc>
                <a:spcPts val="1400"/>
              </a:lnSpc>
              <a:buNone/>
            </a:pPr>
            <a:r>
              <a:rPr lang="en-US" sz="1400" dirty="0">
                <a:solidFill>
                  <a:srgbClr val="3B3535"/>
                </a:solidFill>
                <a:latin typeface="Sora Light" pitchFamily="34" charset="0"/>
                <a:ea typeface="Sora Light" pitchFamily="34" charset="-122"/>
                <a:cs typeface="Sora Light" pitchFamily="34" charset="-120"/>
              </a:rPr>
              <a:t>Scope 3</a:t>
            </a:r>
            <a:endParaRPr lang="en-US" sz="1400" dirty="0"/>
          </a:p>
        </p:txBody>
      </p:sp>
      <p:sp>
        <p:nvSpPr>
          <p:cNvPr id="13" name="Shape 10"/>
          <p:cNvSpPr/>
          <p:nvPr/>
        </p:nvSpPr>
        <p:spPr>
          <a:xfrm>
            <a:off x="6865025" y="5732859"/>
            <a:ext cx="7041713" cy="1946196"/>
          </a:xfrm>
          <a:prstGeom prst="roundRect">
            <a:avLst>
              <a:gd name="adj" fmla="val 3945"/>
            </a:avLst>
          </a:prstGeom>
          <a:solidFill>
            <a:srgbClr val="F7BBC1"/>
          </a:solidFill>
          <a:ln/>
        </p:spPr>
      </p:sp>
      <p:pic>
        <p:nvPicPr>
          <p:cNvPr id="14" name="Image 1" descr="preencoded.png">    </p:cNvPr>
          <p:cNvPicPr>
            <a:picLocks noChangeAspect="1"/>
          </p:cNvPicPr>
          <p:nvPr/>
        </p:nvPicPr>
        <p:blipFill>
          <a:blip r:embed="rId2"/>
          <a:stretch>
            <a:fillRect/>
          </a:stretch>
        </p:blipFill>
        <p:spPr>
          <a:xfrm>
            <a:off x="7047786" y="6006941"/>
            <a:ext cx="228481" cy="182761"/>
          </a:xfrm>
          <a:prstGeom prst="rect">
            <a:avLst/>
          </a:prstGeom>
        </p:spPr>
      </p:pic>
      <p:sp>
        <p:nvSpPr>
          <p:cNvPr id="15" name="Text 11"/>
          <p:cNvSpPr/>
          <p:nvPr/>
        </p:nvSpPr>
        <p:spPr>
          <a:xfrm>
            <a:off x="7459027" y="5961221"/>
            <a:ext cx="6264950" cy="1462088"/>
          </a:xfrm>
          <a:prstGeom prst="rect">
            <a:avLst/>
          </a:prstGeom>
          <a:noFill/>
          <a:ln/>
        </p:spPr>
        <p:txBody>
          <a:bodyPr wrap="square" lIns="0" tIns="0" rIns="0" bIns="0" rtlCol="0" anchor="t"/>
          <a:lstStyle/>
          <a:p>
            <a:pPr algn="l" indent="0" marL="0">
              <a:lnSpc>
                <a:spcPts val="2300"/>
              </a:lnSpc>
              <a:buNone/>
            </a:pPr>
            <a:r>
              <a:rPr lang="en-US" sz="1400" b="1" dirty="0">
                <a:solidFill>
                  <a:srgbClr val="000000"/>
                </a:solidFill>
                <a:latin typeface="Sora Light" pitchFamily="34" charset="0"/>
                <a:ea typeface="Sora Light" pitchFamily="34" charset="-122"/>
                <a:cs typeface="Sora Light" pitchFamily="34" charset="-120"/>
              </a:rPr>
              <a:t>Neutralization Strategy:</a:t>
            </a:r>
            <a:pPr algn="l" indent="0" marL="0">
              <a:lnSpc>
                <a:spcPts val="2300"/>
              </a:lnSpc>
              <a:buNone/>
            </a:pPr>
            <a:r>
              <a:rPr lang="en-US" sz="1400" dirty="0">
                <a:solidFill>
                  <a:srgbClr val="000000"/>
                </a:solidFill>
                <a:latin typeface="Sora Light" pitchFamily="34" charset="0"/>
                <a:ea typeface="Sora Light" pitchFamily="34" charset="-122"/>
                <a:cs typeface="Sora Light" pitchFamily="34" charset="-120"/>
              </a:rPr>
              <a:t> The residual 60 ktCO2e in 2030 will be neutralized with </a:t>
            </a:r>
            <a:pPr algn="l" indent="0" marL="0">
              <a:lnSpc>
                <a:spcPts val="2300"/>
              </a:lnSpc>
              <a:buNone/>
            </a:pPr>
            <a:r>
              <a:rPr lang="en-US" sz="1400" dirty="0">
                <a:solidFill>
                  <a:srgbClr val="DA1B2E"/>
                </a:solidFill>
                <a:latin typeface="Sora Light" pitchFamily="34" charset="0"/>
                <a:ea typeface="Sora Light" pitchFamily="34" charset="-122"/>
                <a:cs typeface="Sora Light" pitchFamily="34" charset="-120"/>
              </a:rPr>
              <a:t>high-durability carbon removals</a:t>
            </a:r>
            <a:pPr algn="l" indent="0" marL="0">
              <a:lnSpc>
                <a:spcPts val="2300"/>
              </a:lnSpc>
              <a:buNone/>
            </a:pPr>
            <a:r>
              <a:rPr lang="en-US" sz="1400" dirty="0">
                <a:solidFill>
                  <a:srgbClr val="000000"/>
                </a:solidFill>
                <a:latin typeface="Sora Light" pitchFamily="34" charset="0"/>
                <a:ea typeface="Sora Light" pitchFamily="34" charset="-122"/>
                <a:cs typeface="Sora Light" pitchFamily="34" charset="-120"/>
              </a:rPr>
              <a:t> (mineralization and BECCS) through phased offtake contracts starting in 2026, ensuring credible net-zero claims aligned with emerging climate disclosure standards.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5806" y="506492"/>
            <a:ext cx="8453438" cy="605076"/>
          </a:xfrm>
          <a:prstGeom prst="rect">
            <a:avLst/>
          </a:prstGeom>
          <a:noFill/>
          <a:ln/>
        </p:spPr>
        <p:txBody>
          <a:bodyPr wrap="none" lIns="0" tIns="0" rIns="0" bIns="0" rtlCol="0" anchor="t"/>
          <a:lstStyle/>
          <a:p>
            <a:pPr algn="l" indent="0" marL="0">
              <a:lnSpc>
                <a:spcPts val="4750"/>
              </a:lnSpc>
              <a:buNone/>
            </a:pPr>
            <a:r>
              <a:rPr lang="en-US" sz="3800" dirty="0">
                <a:solidFill>
                  <a:srgbClr val="1F1E1E"/>
                </a:solidFill>
                <a:latin typeface="Sora Semi Bold" pitchFamily="34" charset="0"/>
                <a:ea typeface="Sora Semi Bold" pitchFamily="34" charset="-122"/>
                <a:cs typeface="Sora Semi Bold" pitchFamily="34" charset="-120"/>
              </a:rPr>
              <a:t>Abatement Levers and MAC Curve</a:t>
            </a:r>
            <a:endParaRPr lang="en-US" sz="3800" dirty="0"/>
          </a:p>
        </p:txBody>
      </p:sp>
      <p:sp>
        <p:nvSpPr>
          <p:cNvPr id="3" name="Text 1"/>
          <p:cNvSpPr/>
          <p:nvPr/>
        </p:nvSpPr>
        <p:spPr>
          <a:xfrm>
            <a:off x="735806" y="1479471"/>
            <a:ext cx="13158788" cy="882968"/>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This marginal abatement cost (MAC) curve ranks twelve prioritized decarbonization levers by their cost per tonne of CO2e avoided. Bar width represents the volume of abatement each lever delivers annually by 2030, while vertical position indicates cost-effectiveness. Measures below the zero line generate net savings; those above require investment but deliver critical emissions reductions.</a:t>
            </a:r>
            <a:endParaRPr lang="en-US" sz="1400" dirty="0"/>
          </a:p>
        </p:txBody>
      </p:sp>
      <p:sp>
        <p:nvSpPr>
          <p:cNvPr id="4" name="Text 2"/>
          <p:cNvSpPr/>
          <p:nvPr/>
        </p:nvSpPr>
        <p:spPr>
          <a:xfrm>
            <a:off x="735806" y="2569369"/>
            <a:ext cx="13158788" cy="882968"/>
          </a:xfrm>
          <a:prstGeom prst="rect">
            <a:avLst/>
          </a:prstGeom>
          <a:noFill/>
          <a:ln/>
        </p:spPr>
        <p:txBody>
          <a:bodyPr wrap="square" lIns="0" tIns="0" rIns="0" bIns="0" rtlCol="0" anchor="t"/>
          <a:lstStyle/>
          <a:p>
            <a:pPr algn="l" indent="0" marL="0">
              <a:lnSpc>
                <a:spcPts val="2300"/>
              </a:lnSpc>
              <a:buNone/>
            </a:pPr>
            <a:r>
              <a:rPr lang="en-US" sz="1400" b="1" dirty="0">
                <a:solidFill>
                  <a:srgbClr val="3B3535"/>
                </a:solidFill>
                <a:latin typeface="Sora Light" pitchFamily="34" charset="0"/>
                <a:ea typeface="Sora Light" pitchFamily="34" charset="-122"/>
                <a:cs typeface="Sora Light" pitchFamily="34" charset="-120"/>
              </a:rPr>
              <a:t>Key insight:</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a:t>
            </a:r>
            <a:pPr algn="l" indent="0" marL="0">
              <a:lnSpc>
                <a:spcPts val="2300"/>
              </a:lnSpc>
              <a:buNone/>
            </a:pPr>
            <a:r>
              <a:rPr lang="en-US" sz="1400" dirty="0">
                <a:solidFill>
                  <a:srgbClr val="DA1B2E"/>
                </a:solidFill>
                <a:latin typeface="Sora Light" pitchFamily="34" charset="0"/>
                <a:ea typeface="Sora Light" pitchFamily="34" charset="-122"/>
                <a:cs typeface="Sora Light" pitchFamily="34" charset="-120"/>
              </a:rPr>
              <a:t>62% of total abatement volume (56 ktCO2e/yr) comes from cost-saving or near-zero-cost initiatives</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primarily energy efficiency upgrades and renewable energy procurement. These "no-regrets" measures should be prioritized for immediate execution, creating cash flow to fund higher-cost levers like supplier engagement and material substitution.</a:t>
            </a:r>
            <a:endParaRPr lang="en-US" sz="1400" dirty="0"/>
          </a:p>
        </p:txBody>
      </p:sp>
      <p:sp>
        <p:nvSpPr>
          <p:cNvPr id="5" name="Text 3"/>
          <p:cNvSpPr/>
          <p:nvPr/>
        </p:nvSpPr>
        <p:spPr>
          <a:xfrm>
            <a:off x="735806" y="3843218"/>
            <a:ext cx="3397568" cy="302538"/>
          </a:xfrm>
          <a:prstGeom prst="rect">
            <a:avLst/>
          </a:prstGeom>
          <a:noFill/>
          <a:ln/>
        </p:spPr>
        <p:txBody>
          <a:bodyPr wrap="none" lIns="0" tIns="0" rIns="0" bIns="0" rtlCol="0" anchor="t"/>
          <a:lstStyle/>
          <a:p>
            <a:pPr algn="l" indent="0" marL="0">
              <a:lnSpc>
                <a:spcPts val="2350"/>
              </a:lnSpc>
              <a:buNone/>
            </a:pPr>
            <a:r>
              <a:rPr lang="en-US" sz="1900" dirty="0">
                <a:solidFill>
                  <a:srgbClr val="1F1E1E"/>
                </a:solidFill>
                <a:latin typeface="Sora Semi Bold" pitchFamily="34" charset="0"/>
                <a:ea typeface="Sora Semi Bold" pitchFamily="34" charset="-122"/>
                <a:cs typeface="Sora Semi Bold" pitchFamily="34" charset="-120"/>
              </a:rPr>
              <a:t>Scope 1 &amp; 2 (Direct Control)</a:t>
            </a:r>
            <a:endParaRPr lang="en-US" sz="1900" dirty="0"/>
          </a:p>
        </p:txBody>
      </p:sp>
      <p:sp>
        <p:nvSpPr>
          <p:cNvPr id="6" name="Text 4"/>
          <p:cNvSpPr/>
          <p:nvPr/>
        </p:nvSpPr>
        <p:spPr>
          <a:xfrm>
            <a:off x="735806" y="4329708"/>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Energy efficiency: motors, VFDs, HVAC, lighting</a:t>
            </a:r>
            <a:endParaRPr lang="en-US" sz="1400" dirty="0"/>
          </a:p>
        </p:txBody>
      </p:sp>
      <p:sp>
        <p:nvSpPr>
          <p:cNvPr id="7" name="Text 5"/>
          <p:cNvSpPr/>
          <p:nvPr/>
        </p:nvSpPr>
        <p:spPr>
          <a:xfrm>
            <a:off x="735806" y="4982647"/>
            <a:ext cx="4041815" cy="294323"/>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Compressed air &amp; steam optimization</a:t>
            </a:r>
            <a:endParaRPr lang="en-US" sz="1400" dirty="0"/>
          </a:p>
        </p:txBody>
      </p:sp>
      <p:sp>
        <p:nvSpPr>
          <p:cNvPr id="8" name="Text 6"/>
          <p:cNvSpPr/>
          <p:nvPr/>
        </p:nvSpPr>
        <p:spPr>
          <a:xfrm>
            <a:off x="735806" y="5341263"/>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Process electrification: boilers, ovens, dryers</a:t>
            </a:r>
            <a:endParaRPr lang="en-US" sz="1400" dirty="0"/>
          </a:p>
        </p:txBody>
      </p:sp>
      <p:sp>
        <p:nvSpPr>
          <p:cNvPr id="9" name="Text 7"/>
          <p:cNvSpPr/>
          <p:nvPr/>
        </p:nvSpPr>
        <p:spPr>
          <a:xfrm>
            <a:off x="735806" y="5994202"/>
            <a:ext cx="4041815" cy="294323"/>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On-site solar + battery storage</a:t>
            </a:r>
            <a:endParaRPr lang="en-US" sz="1400" dirty="0"/>
          </a:p>
        </p:txBody>
      </p:sp>
      <p:sp>
        <p:nvSpPr>
          <p:cNvPr id="10" name="Text 8"/>
          <p:cNvSpPr/>
          <p:nvPr/>
        </p:nvSpPr>
        <p:spPr>
          <a:xfrm>
            <a:off x="735806" y="6352818"/>
            <a:ext cx="4041815" cy="294323"/>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Renewable PPAs &amp; green tariffs</a:t>
            </a:r>
            <a:endParaRPr lang="en-US" sz="1400" dirty="0"/>
          </a:p>
        </p:txBody>
      </p:sp>
      <p:sp>
        <p:nvSpPr>
          <p:cNvPr id="11" name="Text 9"/>
          <p:cNvSpPr/>
          <p:nvPr/>
        </p:nvSpPr>
        <p:spPr>
          <a:xfrm>
            <a:off x="735806" y="6711434"/>
            <a:ext cx="4041815" cy="294323"/>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Waste heat recovery systems</a:t>
            </a:r>
            <a:endParaRPr lang="en-US" sz="1400" dirty="0"/>
          </a:p>
        </p:txBody>
      </p:sp>
      <p:sp>
        <p:nvSpPr>
          <p:cNvPr id="12" name="Text 10"/>
          <p:cNvSpPr/>
          <p:nvPr/>
        </p:nvSpPr>
        <p:spPr>
          <a:xfrm>
            <a:off x="735806" y="7070050"/>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Fleet electrification: yard trucks &amp; light-duty vehicles</a:t>
            </a:r>
            <a:endParaRPr lang="en-US" sz="1400" dirty="0"/>
          </a:p>
        </p:txBody>
      </p:sp>
      <p:sp>
        <p:nvSpPr>
          <p:cNvPr id="13" name="Text 11"/>
          <p:cNvSpPr/>
          <p:nvPr/>
        </p:nvSpPr>
        <p:spPr>
          <a:xfrm>
            <a:off x="5233868" y="3843218"/>
            <a:ext cx="2704386" cy="302538"/>
          </a:xfrm>
          <a:prstGeom prst="rect">
            <a:avLst/>
          </a:prstGeom>
          <a:noFill/>
          <a:ln/>
        </p:spPr>
        <p:txBody>
          <a:bodyPr wrap="none" lIns="0" tIns="0" rIns="0" bIns="0" rtlCol="0" anchor="t"/>
          <a:lstStyle/>
          <a:p>
            <a:pPr algn="l" indent="0" marL="0">
              <a:lnSpc>
                <a:spcPts val="2350"/>
              </a:lnSpc>
              <a:buNone/>
            </a:pPr>
            <a:r>
              <a:rPr lang="en-US" sz="1900" dirty="0">
                <a:solidFill>
                  <a:srgbClr val="1F1E1E"/>
                </a:solidFill>
                <a:latin typeface="Sora Semi Bold" pitchFamily="34" charset="0"/>
                <a:ea typeface="Sora Semi Bold" pitchFamily="34" charset="-122"/>
                <a:cs typeface="Sora Semi Bold" pitchFamily="34" charset="-120"/>
              </a:rPr>
              <a:t>Scope 3 (Value Chain)</a:t>
            </a:r>
            <a:endParaRPr lang="en-US" sz="1900" dirty="0"/>
          </a:p>
        </p:txBody>
      </p:sp>
      <p:sp>
        <p:nvSpPr>
          <p:cNvPr id="14" name="Text 12"/>
          <p:cNvSpPr/>
          <p:nvPr/>
        </p:nvSpPr>
        <p:spPr>
          <a:xfrm>
            <a:off x="5233868" y="4329708"/>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Logistics optimization &amp; modal shift to rail</a:t>
            </a:r>
            <a:endParaRPr lang="en-US" sz="1400" dirty="0"/>
          </a:p>
        </p:txBody>
      </p:sp>
      <p:sp>
        <p:nvSpPr>
          <p:cNvPr id="15" name="Text 13"/>
          <p:cNvSpPr/>
          <p:nvPr/>
        </p:nvSpPr>
        <p:spPr>
          <a:xfrm>
            <a:off x="5233868" y="4982647"/>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Supplier decarbonization programs aligned to SBTi</a:t>
            </a:r>
            <a:endParaRPr lang="en-US" sz="1400" dirty="0"/>
          </a:p>
        </p:txBody>
      </p:sp>
      <p:sp>
        <p:nvSpPr>
          <p:cNvPr id="16" name="Text 14"/>
          <p:cNvSpPr/>
          <p:nvPr/>
        </p:nvSpPr>
        <p:spPr>
          <a:xfrm>
            <a:off x="5233868" y="5635585"/>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Material substitution &amp; recycled content integration</a:t>
            </a:r>
            <a:endParaRPr lang="en-US" sz="1400" dirty="0"/>
          </a:p>
        </p:txBody>
      </p:sp>
      <p:sp>
        <p:nvSpPr>
          <p:cNvPr id="17" name="Text 15"/>
          <p:cNvSpPr/>
          <p:nvPr/>
        </p:nvSpPr>
        <p:spPr>
          <a:xfrm>
            <a:off x="5233868" y="6288524"/>
            <a:ext cx="4041815" cy="58864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Waste reduction &amp; circular economy initiatives</a:t>
            </a:r>
            <a:endParaRPr lang="en-US" sz="1400" dirty="0"/>
          </a:p>
        </p:txBody>
      </p:sp>
      <p:sp>
        <p:nvSpPr>
          <p:cNvPr id="18" name="Text 16"/>
          <p:cNvSpPr/>
          <p:nvPr/>
        </p:nvSpPr>
        <p:spPr>
          <a:xfrm>
            <a:off x="5233868" y="6941463"/>
            <a:ext cx="4041815" cy="294323"/>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Packaging optimization &amp; lightweighting</a:t>
            </a:r>
            <a:endParaRPr lang="en-US" sz="1400" dirty="0"/>
          </a:p>
        </p:txBody>
      </p:sp>
      <p:sp>
        <p:nvSpPr>
          <p:cNvPr id="19" name="Text 17"/>
          <p:cNvSpPr/>
          <p:nvPr/>
        </p:nvSpPr>
        <p:spPr>
          <a:xfrm>
            <a:off x="9731931" y="3843218"/>
            <a:ext cx="2420422" cy="302538"/>
          </a:xfrm>
          <a:prstGeom prst="rect">
            <a:avLst/>
          </a:prstGeom>
          <a:noFill/>
          <a:ln/>
        </p:spPr>
        <p:txBody>
          <a:bodyPr wrap="none" lIns="0" tIns="0" rIns="0" bIns="0" rtlCol="0" anchor="t"/>
          <a:lstStyle/>
          <a:p>
            <a:pPr algn="l" indent="0" marL="0">
              <a:lnSpc>
                <a:spcPts val="2350"/>
              </a:lnSpc>
              <a:buNone/>
            </a:pPr>
            <a:r>
              <a:rPr lang="en-US" sz="1900" dirty="0">
                <a:solidFill>
                  <a:srgbClr val="1F1E1E"/>
                </a:solidFill>
                <a:latin typeface="Sora Semi Bold" pitchFamily="34" charset="0"/>
                <a:ea typeface="Sora Semi Bold" pitchFamily="34" charset="-122"/>
                <a:cs typeface="Sora Semi Bold" pitchFamily="34" charset="-120"/>
              </a:rPr>
              <a:t>Economic Profile</a:t>
            </a:r>
            <a:endParaRPr lang="en-US" sz="1900" dirty="0"/>
          </a:p>
        </p:txBody>
      </p:sp>
      <p:sp>
        <p:nvSpPr>
          <p:cNvPr id="20" name="Text 18"/>
          <p:cNvSpPr/>
          <p:nvPr/>
        </p:nvSpPr>
        <p:spPr>
          <a:xfrm>
            <a:off x="9731931" y="4329708"/>
            <a:ext cx="4177784" cy="2060258"/>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Cost estimates reflect 2025 USD before incentives and exclude any internal carbon price. Compressed air optimization delivers the strongest ROI at -$70/tCO2e, while supplier decarbonization programs carry the highest cost at $30/tCO2e but unlock the largest single volume of abatement.</a:t>
            </a:r>
            <a:endParaRPr lang="en-US" sz="1400" dirty="0"/>
          </a:p>
        </p:txBody>
      </p:sp>
      <p:sp>
        <p:nvSpPr>
          <p:cNvPr id="21" name="Text 19"/>
          <p:cNvSpPr/>
          <p:nvPr/>
        </p:nvSpPr>
        <p:spPr>
          <a:xfrm>
            <a:off x="9731931" y="6555462"/>
            <a:ext cx="4177784" cy="882968"/>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Implementation phasing begins in 2024 for quick wins, with full deployment of all levers by 2030.</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5808" y="512683"/>
            <a:ext cx="13138785" cy="1226582"/>
          </a:xfrm>
          <a:prstGeom prst="rect">
            <a:avLst/>
          </a:prstGeom>
          <a:noFill/>
          <a:ln/>
        </p:spPr>
        <p:txBody>
          <a:bodyPr wrap="square" lIns="0" tIns="0" rIns="0" bIns="0" rtlCol="0" anchor="t"/>
          <a:lstStyle/>
          <a:p>
            <a:pPr algn="l" indent="0" marL="0">
              <a:lnSpc>
                <a:spcPts val="4800"/>
              </a:lnSpc>
              <a:buNone/>
            </a:pPr>
            <a:r>
              <a:rPr lang="en-US" sz="3850" dirty="0">
                <a:solidFill>
                  <a:srgbClr val="1F1E1E"/>
                </a:solidFill>
                <a:latin typeface="Sora Semi Bold" pitchFamily="34" charset="0"/>
                <a:ea typeface="Sora Semi Bold" pitchFamily="34" charset="-122"/>
                <a:cs typeface="Sora Semi Bold" pitchFamily="34" charset="-120"/>
              </a:rPr>
              <a:t>100% Renewable Electricity: PPAs + On-Site Generation</a:t>
            </a:r>
            <a:endParaRPr lang="en-US" sz="3850" dirty="0"/>
          </a:p>
        </p:txBody>
      </p:sp>
      <p:sp>
        <p:nvSpPr>
          <p:cNvPr id="3" name="Text 1"/>
          <p:cNvSpPr/>
          <p:nvPr/>
        </p:nvSpPr>
        <p:spPr>
          <a:xfrm>
            <a:off x="745808" y="2205395"/>
            <a:ext cx="3380065" cy="368022"/>
          </a:xfrm>
          <a:prstGeom prst="rect">
            <a:avLst/>
          </a:prstGeom>
          <a:noFill/>
          <a:ln/>
        </p:spPr>
        <p:txBody>
          <a:bodyPr wrap="none" lIns="0" tIns="0" rIns="0" bIns="0" rtlCol="0" anchor="t"/>
          <a:lstStyle/>
          <a:p>
            <a:pPr algn="l" indent="0" marL="0">
              <a:lnSpc>
                <a:spcPts val="2850"/>
              </a:lnSpc>
              <a:buNone/>
            </a:pPr>
            <a:r>
              <a:rPr lang="en-US" sz="2300" dirty="0">
                <a:solidFill>
                  <a:srgbClr val="1F1E1E"/>
                </a:solidFill>
                <a:latin typeface="Sora Semi Bold" pitchFamily="34" charset="0"/>
                <a:ea typeface="Sora Semi Bold" pitchFamily="34" charset="-122"/>
                <a:cs typeface="Sora Semi Bold" pitchFamily="34" charset="-120"/>
              </a:rPr>
              <a:t>Procurement Portfolio</a:t>
            </a:r>
            <a:endParaRPr lang="en-US" sz="2300" dirty="0"/>
          </a:p>
        </p:txBody>
      </p:sp>
      <p:sp>
        <p:nvSpPr>
          <p:cNvPr id="4" name="Text 2"/>
          <p:cNvSpPr/>
          <p:nvPr/>
        </p:nvSpPr>
        <p:spPr>
          <a:xfrm>
            <a:off x="745808" y="2759869"/>
            <a:ext cx="6341983" cy="1193006"/>
          </a:xfrm>
          <a:prstGeom prst="rect">
            <a:avLst/>
          </a:prstGeom>
          <a:noFill/>
          <a:ln/>
        </p:spPr>
        <p:txBody>
          <a:bodyPr wrap="square" lIns="0" tIns="0" rIns="0" bIns="0" rtlCol="0" anchor="t"/>
          <a:lstStyle/>
          <a:p>
            <a:pPr algn="l" indent="0" marL="0">
              <a:lnSpc>
                <a:spcPts val="2300"/>
              </a:lnSpc>
              <a:buNone/>
            </a:pPr>
            <a:r>
              <a:rPr lang="en-US" sz="1450" b="1" dirty="0">
                <a:solidFill>
                  <a:srgbClr val="3B3535"/>
                </a:solidFill>
                <a:latin typeface="Sora Light" pitchFamily="34" charset="0"/>
                <a:ea typeface="Sora Light" pitchFamily="34" charset="-122"/>
                <a:cs typeface="Sora Light" pitchFamily="34" charset="-120"/>
              </a:rPr>
              <a:t>On-Site PV:</a:t>
            </a:r>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 5 MWdc rooftop and ground-mount installation generating approximately 6.5 GWh annually from 2026. System paired with 2 MWh / 1 MW battery storage for peak demand shaving and tariff optimization.</a:t>
            </a:r>
            <a:endParaRPr lang="en-US" sz="1450" dirty="0"/>
          </a:p>
        </p:txBody>
      </p:sp>
      <p:sp>
        <p:nvSpPr>
          <p:cNvPr id="5" name="Text 3"/>
          <p:cNvSpPr/>
          <p:nvPr/>
        </p:nvSpPr>
        <p:spPr>
          <a:xfrm>
            <a:off x="745808" y="4120634"/>
            <a:ext cx="6341983" cy="894755"/>
          </a:xfrm>
          <a:prstGeom prst="rect">
            <a:avLst/>
          </a:prstGeom>
          <a:noFill/>
          <a:ln/>
        </p:spPr>
        <p:txBody>
          <a:bodyPr wrap="square" lIns="0" tIns="0" rIns="0" bIns="0" rtlCol="0" anchor="t"/>
          <a:lstStyle/>
          <a:p>
            <a:pPr algn="l" indent="0" marL="0">
              <a:lnSpc>
                <a:spcPts val="2300"/>
              </a:lnSpc>
              <a:buNone/>
            </a:pPr>
            <a:r>
              <a:rPr lang="en-US" sz="1450" b="1" dirty="0">
                <a:solidFill>
                  <a:srgbClr val="3B3535"/>
                </a:solidFill>
                <a:latin typeface="Sora Light" pitchFamily="34" charset="0"/>
                <a:ea typeface="Sora Light" pitchFamily="34" charset="-122"/>
                <a:cs typeface="Sora Light" pitchFamily="34" charset="-120"/>
              </a:rPr>
              <a:t>Virtual PPA:</a:t>
            </a:r>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 50 GWh/yr wind and solar virtual power purchase agreement launching in 2027 with 10-year tenor. Hub-settled with baseload delivery profile to match facility load characteristics.</a:t>
            </a:r>
            <a:endParaRPr lang="en-US" sz="1450" dirty="0"/>
          </a:p>
        </p:txBody>
      </p:sp>
      <p:sp>
        <p:nvSpPr>
          <p:cNvPr id="6" name="Text 4"/>
          <p:cNvSpPr/>
          <p:nvPr/>
        </p:nvSpPr>
        <p:spPr>
          <a:xfrm>
            <a:off x="745808" y="5183148"/>
            <a:ext cx="6341983" cy="1491258"/>
          </a:xfrm>
          <a:prstGeom prst="rect">
            <a:avLst/>
          </a:prstGeom>
          <a:noFill/>
          <a:ln/>
        </p:spPr>
        <p:txBody>
          <a:bodyPr wrap="square" lIns="0" tIns="0" rIns="0" bIns="0" rtlCol="0" anchor="t"/>
          <a:lstStyle/>
          <a:p>
            <a:pPr algn="l" indent="0" marL="0">
              <a:lnSpc>
                <a:spcPts val="2300"/>
              </a:lnSpc>
              <a:buNone/>
            </a:pPr>
            <a:r>
              <a:rPr lang="en-US" sz="1450" b="1" dirty="0">
                <a:solidFill>
                  <a:srgbClr val="3B3535"/>
                </a:solidFill>
                <a:latin typeface="Sora Light" pitchFamily="34" charset="0"/>
                <a:ea typeface="Sora Light" pitchFamily="34" charset="-122"/>
                <a:cs typeface="Sora Light" pitchFamily="34" charset="-120"/>
              </a:rPr>
              <a:t>Green Tariff &amp; EACs:</a:t>
            </a:r>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 Utility green tariff and energy attribute certificates (EACs) provide top-up to 100% renewable supply. Volume ranges from 3.5–18.5 GWh/yr depending on demand fluctuations. Prior to VPPA start, green tariff supplies 30–70% of renewable mix.</a:t>
            </a:r>
            <a:endParaRPr lang="en-US" sz="1450" dirty="0"/>
          </a:p>
        </p:txBody>
      </p:sp>
      <p:sp>
        <p:nvSpPr>
          <p:cNvPr id="7" name="Text 5"/>
          <p:cNvSpPr/>
          <p:nvPr/>
        </p:nvSpPr>
        <p:spPr>
          <a:xfrm>
            <a:off x="7550229" y="2205395"/>
            <a:ext cx="2944178" cy="368022"/>
          </a:xfrm>
          <a:prstGeom prst="rect">
            <a:avLst/>
          </a:prstGeom>
          <a:noFill/>
          <a:ln/>
        </p:spPr>
        <p:txBody>
          <a:bodyPr wrap="none" lIns="0" tIns="0" rIns="0" bIns="0" rtlCol="0" anchor="t"/>
          <a:lstStyle/>
          <a:p>
            <a:pPr algn="l" indent="0" marL="0">
              <a:lnSpc>
                <a:spcPts val="2850"/>
              </a:lnSpc>
              <a:buNone/>
            </a:pPr>
            <a:r>
              <a:rPr lang="en-US" sz="2300" dirty="0">
                <a:solidFill>
                  <a:srgbClr val="1F1E1E"/>
                </a:solidFill>
                <a:latin typeface="Sora Semi Bold" pitchFamily="34" charset="0"/>
                <a:ea typeface="Sora Semi Bold" pitchFamily="34" charset="-122"/>
                <a:cs typeface="Sora Semi Bold" pitchFamily="34" charset="-120"/>
              </a:rPr>
              <a:t>Transition Timeline</a:t>
            </a:r>
            <a:endParaRPr lang="en-US" sz="2300" dirty="0"/>
          </a:p>
        </p:txBody>
      </p:sp>
      <p:sp>
        <p:nvSpPr>
          <p:cNvPr id="8" name="Text 6"/>
          <p:cNvSpPr/>
          <p:nvPr/>
        </p:nvSpPr>
        <p:spPr>
          <a:xfrm>
            <a:off x="7550229" y="2759869"/>
            <a:ext cx="6341983" cy="1193006"/>
          </a:xfrm>
          <a:prstGeom prst="rect">
            <a:avLst/>
          </a:prstGeom>
          <a:noFill/>
          <a:ln/>
        </p:spPr>
        <p:txBody>
          <a:bodyPr wrap="squar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Electricity demand grows from 58 GWh in 2024 to 75 GWh by 2030, driven primarily by process electrification initiatives. Renewable share climbs from 30% today to </a:t>
            </a:r>
            <a:pPr algn="l" indent="0" marL="0">
              <a:lnSpc>
                <a:spcPts val="2300"/>
              </a:lnSpc>
              <a:buNone/>
            </a:pPr>
            <a:r>
              <a:rPr lang="en-US" sz="1450" dirty="0">
                <a:solidFill>
                  <a:srgbClr val="DA1B2E"/>
                </a:solidFill>
                <a:latin typeface="Sora Light" pitchFamily="34" charset="0"/>
                <a:ea typeface="Sora Light" pitchFamily="34" charset="-122"/>
                <a:cs typeface="Sora Light" pitchFamily="34" charset="-120"/>
              </a:rPr>
              <a:t>100% by 2027</a:t>
            </a:r>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 two years ahead of science-based target requirements.</a:t>
            </a:r>
            <a:endParaRPr lang="en-US" sz="1450" dirty="0"/>
          </a:p>
        </p:txBody>
      </p:sp>
      <p:sp>
        <p:nvSpPr>
          <p:cNvPr id="9" name="Text 7"/>
          <p:cNvSpPr/>
          <p:nvPr/>
        </p:nvSpPr>
        <p:spPr>
          <a:xfrm>
            <a:off x="7550229" y="4120634"/>
            <a:ext cx="6341983" cy="1491258"/>
          </a:xfrm>
          <a:prstGeom prst="rect">
            <a:avLst/>
          </a:prstGeom>
          <a:noFill/>
          <a:ln/>
        </p:spPr>
        <p:txBody>
          <a:bodyPr wrap="square" lIns="0" tIns="0" rIns="0" bIns="0" rtlCol="0" anchor="t"/>
          <a:lstStyle/>
          <a:p>
            <a:pPr algn="l" indent="0" marL="0">
              <a:lnSpc>
                <a:spcPts val="2300"/>
              </a:lnSpc>
              <a:buNone/>
            </a:pPr>
            <a:r>
              <a:rPr lang="en-US" sz="1450" dirty="0">
                <a:solidFill>
                  <a:srgbClr val="3B3535"/>
                </a:solidFill>
                <a:latin typeface="Sora Light" pitchFamily="34" charset="0"/>
                <a:ea typeface="Sora Light" pitchFamily="34" charset="-122"/>
                <a:cs typeface="Sora Light" pitchFamily="34" charset="-120"/>
              </a:rPr>
              <a:t>The diversified procurement strategy balances cost, risk, and additionality. On-site generation provides price certainty and visible sustainability credentials. The VPPA locks in competitive pricing while supporting new renewable capacity. Green tariff fills gaps and provides flexibility as demand evolves.</a:t>
            </a:r>
            <a:endParaRPr lang="en-US" sz="1450" dirty="0"/>
          </a:p>
        </p:txBody>
      </p:sp>
      <p:sp>
        <p:nvSpPr>
          <p:cNvPr id="10" name="Shape 8"/>
          <p:cNvSpPr/>
          <p:nvPr/>
        </p:nvSpPr>
        <p:spPr>
          <a:xfrm>
            <a:off x="7550229" y="5821561"/>
            <a:ext cx="6341983" cy="1686997"/>
          </a:xfrm>
          <a:prstGeom prst="roundRect">
            <a:avLst>
              <a:gd name="adj" fmla="val 4642"/>
            </a:avLst>
          </a:prstGeom>
          <a:solidFill>
            <a:srgbClr val="F7BBC1"/>
          </a:solidFill>
          <a:ln/>
        </p:spPr>
      </p:sp>
      <p:pic>
        <p:nvPicPr>
          <p:cNvPr id="11" name="Image 0" descr="preencoded.png">    </p:cNvPr>
          <p:cNvPicPr>
            <a:picLocks noChangeAspect="1"/>
          </p:cNvPicPr>
          <p:nvPr/>
        </p:nvPicPr>
        <p:blipFill>
          <a:blip r:embed="rId1"/>
          <a:stretch>
            <a:fillRect/>
          </a:stretch>
        </p:blipFill>
        <p:spPr>
          <a:xfrm>
            <a:off x="7736681" y="6104692"/>
            <a:ext cx="233005" cy="186452"/>
          </a:xfrm>
          <a:prstGeom prst="rect">
            <a:avLst/>
          </a:prstGeom>
        </p:spPr>
      </p:pic>
      <p:sp>
        <p:nvSpPr>
          <p:cNvPr id="12" name="Text 9"/>
          <p:cNvSpPr/>
          <p:nvPr/>
        </p:nvSpPr>
        <p:spPr>
          <a:xfrm>
            <a:off x="8156138" y="6054566"/>
            <a:ext cx="5549622" cy="1193006"/>
          </a:xfrm>
          <a:prstGeom prst="rect">
            <a:avLst/>
          </a:prstGeom>
          <a:noFill/>
          <a:ln/>
        </p:spPr>
        <p:txBody>
          <a:bodyPr wrap="square" lIns="0" tIns="0" rIns="0" bIns="0" rtlCol="0" anchor="t"/>
          <a:lstStyle/>
          <a:p>
            <a:pPr algn="l" indent="0" marL="0">
              <a:lnSpc>
                <a:spcPts val="2300"/>
              </a:lnSpc>
              <a:buNone/>
            </a:pPr>
            <a:r>
              <a:rPr lang="en-US" sz="1450" b="1" dirty="0">
                <a:solidFill>
                  <a:srgbClr val="000000"/>
                </a:solidFill>
                <a:latin typeface="Sora Light" pitchFamily="34" charset="0"/>
                <a:ea typeface="Sora Light" pitchFamily="34" charset="-122"/>
                <a:cs typeface="Sora Light" pitchFamily="34" charset="-120"/>
              </a:rPr>
              <a:t>Commercial structure:</a:t>
            </a:r>
            <a:pPr algn="l" indent="0" marL="0">
              <a:lnSpc>
                <a:spcPts val="2300"/>
              </a:lnSpc>
              <a:buNone/>
            </a:pPr>
            <a:r>
              <a:rPr lang="en-US" sz="1450" dirty="0">
                <a:solidFill>
                  <a:srgbClr val="000000"/>
                </a:solidFill>
                <a:latin typeface="Sora Light" pitchFamily="34" charset="0"/>
                <a:ea typeface="Sora Light" pitchFamily="34" charset="-122"/>
                <a:cs typeface="Sora Light" pitchFamily="34" charset="-120"/>
              </a:rPr>
              <a:t> VPPA uses hub-based financial settlement to avoid congestion risk. Strike price approximately $32/MWh vs. current grid price of $55/MWh, generating $1.15M in annual savings.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4700" y="312658"/>
            <a:ext cx="5007888" cy="373975"/>
          </a:xfrm>
          <a:prstGeom prst="rect">
            <a:avLst/>
          </a:prstGeom>
          <a:noFill/>
          <a:ln/>
        </p:spPr>
        <p:txBody>
          <a:bodyPr wrap="none" lIns="0" tIns="0" rIns="0" bIns="0" rtlCol="0" anchor="t"/>
          <a:lstStyle/>
          <a:p>
            <a:pPr algn="l" indent="0" marL="0">
              <a:lnSpc>
                <a:spcPts val="2900"/>
              </a:lnSpc>
              <a:buNone/>
            </a:pPr>
            <a:r>
              <a:rPr lang="en-US" sz="2350" dirty="0">
                <a:solidFill>
                  <a:srgbClr val="1F1E1E"/>
                </a:solidFill>
                <a:latin typeface="Sora Semi Bold" pitchFamily="34" charset="0"/>
                <a:ea typeface="Sora Semi Bold" pitchFamily="34" charset="-122"/>
                <a:cs typeface="Sora Semi Bold" pitchFamily="34" charset="-120"/>
              </a:rPr>
              <a:t>Process Electrification Roadmap</a:t>
            </a:r>
            <a:endParaRPr lang="en-US" sz="2350" dirty="0"/>
          </a:p>
        </p:txBody>
      </p:sp>
      <p:sp>
        <p:nvSpPr>
          <p:cNvPr id="3" name="Text 1"/>
          <p:cNvSpPr/>
          <p:nvPr/>
        </p:nvSpPr>
        <p:spPr>
          <a:xfrm>
            <a:off x="454700" y="913924"/>
            <a:ext cx="13721001" cy="545783"/>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Electrifying industrial process heat represents the single largest technical challenge in this roadmap. Our baseline process heat demand of 400,000 MMBtu/yr comes primarily from natural gas-fired boilers, ovens, and dryers operating across a range of temperature zones. The 2030 target: </a:t>
            </a:r>
            <a:pPr algn="l" indent="0" marL="0">
              <a:lnSpc>
                <a:spcPts val="1400"/>
              </a:lnSpc>
              <a:buNone/>
            </a:pPr>
            <a:r>
              <a:rPr lang="en-US" sz="850" dirty="0">
                <a:solidFill>
                  <a:srgbClr val="DA1B2E"/>
                </a:solidFill>
                <a:latin typeface="Sora Light" pitchFamily="34" charset="0"/>
                <a:ea typeface="Sora Light" pitchFamily="34" charset="-122"/>
                <a:cs typeface="Sora Light" pitchFamily="34" charset="-120"/>
              </a:rPr>
              <a:t>electrify 60% of low- and medium-temperature heat loads</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pilot one high-temperature production line with electric alternatives, and integrate 20,000 MMBtu/yr of recovered waste heat back into the process.</a:t>
            </a:r>
            <a:endParaRPr lang="en-US" sz="850" dirty="0"/>
          </a:p>
        </p:txBody>
      </p:sp>
      <p:sp>
        <p:nvSpPr>
          <p:cNvPr id="4" name="Shape 2"/>
          <p:cNvSpPr/>
          <p:nvPr/>
        </p:nvSpPr>
        <p:spPr>
          <a:xfrm>
            <a:off x="454700" y="1587579"/>
            <a:ext cx="6803708" cy="1315998"/>
          </a:xfrm>
          <a:prstGeom prst="roundRect">
            <a:avLst>
              <a:gd name="adj" fmla="val 3629"/>
            </a:avLst>
          </a:prstGeom>
          <a:solidFill>
            <a:srgbClr val="F9D2D6"/>
          </a:solidFill>
          <a:ln w="7620">
            <a:solidFill>
              <a:srgbClr val="DFB8BC"/>
            </a:solidFill>
            <a:prstDash val="solid"/>
          </a:ln>
        </p:spPr>
      </p:sp>
      <p:sp>
        <p:nvSpPr>
          <p:cNvPr id="5" name="Shape 3"/>
          <p:cNvSpPr/>
          <p:nvPr/>
        </p:nvSpPr>
        <p:spPr>
          <a:xfrm>
            <a:off x="575905" y="1708785"/>
            <a:ext cx="340995" cy="340995"/>
          </a:xfrm>
          <a:prstGeom prst="roundRect">
            <a:avLst>
              <a:gd name="adj" fmla="val 26812961"/>
            </a:avLst>
          </a:prstGeom>
          <a:solidFill>
            <a:srgbClr val="DA1B2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608" y="1802487"/>
            <a:ext cx="153472" cy="153472"/>
          </a:xfrm>
          <a:prstGeom prst="rect">
            <a:avLst/>
          </a:prstGeom>
        </p:spPr>
      </p:pic>
      <p:sp>
        <p:nvSpPr>
          <p:cNvPr id="7" name="Text 4"/>
          <p:cNvSpPr/>
          <p:nvPr/>
        </p:nvSpPr>
        <p:spPr>
          <a:xfrm>
            <a:off x="575905" y="2163366"/>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Electric Boilers</a:t>
            </a:r>
            <a:endParaRPr lang="en-US" sz="1150" dirty="0"/>
          </a:p>
        </p:txBody>
      </p:sp>
      <p:sp>
        <p:nvSpPr>
          <p:cNvPr id="8" name="Text 5"/>
          <p:cNvSpPr/>
          <p:nvPr/>
        </p:nvSpPr>
        <p:spPr>
          <a:xfrm>
            <a:off x="575905" y="2418517"/>
            <a:ext cx="6561296" cy="363855"/>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Four 3 MW electric boilers for steam and hot water generation, replacing gas-fired units in phases. Enables rapid response and zonal control while eliminating combustion emissions.</a:t>
            </a:r>
            <a:endParaRPr lang="en-US" sz="850" dirty="0"/>
          </a:p>
        </p:txBody>
      </p:sp>
      <p:sp>
        <p:nvSpPr>
          <p:cNvPr id="9" name="Shape 6"/>
          <p:cNvSpPr/>
          <p:nvPr/>
        </p:nvSpPr>
        <p:spPr>
          <a:xfrm>
            <a:off x="7371993" y="1587579"/>
            <a:ext cx="6803708" cy="1315998"/>
          </a:xfrm>
          <a:prstGeom prst="roundRect">
            <a:avLst>
              <a:gd name="adj" fmla="val 3629"/>
            </a:avLst>
          </a:prstGeom>
          <a:solidFill>
            <a:srgbClr val="F9D2D6"/>
          </a:solidFill>
          <a:ln w="7620">
            <a:solidFill>
              <a:srgbClr val="DFB8BC"/>
            </a:solidFill>
            <a:prstDash val="solid"/>
          </a:ln>
        </p:spPr>
      </p:sp>
      <p:sp>
        <p:nvSpPr>
          <p:cNvPr id="10" name="Shape 7"/>
          <p:cNvSpPr/>
          <p:nvPr/>
        </p:nvSpPr>
        <p:spPr>
          <a:xfrm>
            <a:off x="7493198" y="1708785"/>
            <a:ext cx="340995" cy="340995"/>
          </a:xfrm>
          <a:prstGeom prst="roundRect">
            <a:avLst>
              <a:gd name="adj" fmla="val 26812961"/>
            </a:avLst>
          </a:prstGeom>
          <a:solidFill>
            <a:srgbClr val="DA1B2E"/>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6901" y="1802487"/>
            <a:ext cx="153472" cy="153472"/>
          </a:xfrm>
          <a:prstGeom prst="rect">
            <a:avLst/>
          </a:prstGeom>
        </p:spPr>
      </p:pic>
      <p:sp>
        <p:nvSpPr>
          <p:cNvPr id="12" name="Text 8"/>
          <p:cNvSpPr/>
          <p:nvPr/>
        </p:nvSpPr>
        <p:spPr>
          <a:xfrm>
            <a:off x="7493198" y="2163366"/>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Heat Pumps</a:t>
            </a:r>
            <a:endParaRPr lang="en-US" sz="1150" dirty="0"/>
          </a:p>
        </p:txBody>
      </p:sp>
      <p:sp>
        <p:nvSpPr>
          <p:cNvPr id="13" name="Text 9"/>
          <p:cNvSpPr/>
          <p:nvPr/>
        </p:nvSpPr>
        <p:spPr>
          <a:xfrm>
            <a:off x="7493198" y="2418517"/>
            <a:ext cx="6561296" cy="363855"/>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Six 1.2 MW industrial heat pumps (COP 2.5–3.0) serving low-temperature processes below 120°C. Highly efficient thermal upgrade from waste heat and ambient sources.</a:t>
            </a:r>
            <a:endParaRPr lang="en-US" sz="850" dirty="0"/>
          </a:p>
        </p:txBody>
      </p:sp>
      <p:sp>
        <p:nvSpPr>
          <p:cNvPr id="14" name="Shape 10"/>
          <p:cNvSpPr/>
          <p:nvPr/>
        </p:nvSpPr>
        <p:spPr>
          <a:xfrm>
            <a:off x="454700" y="3017163"/>
            <a:ext cx="6803708" cy="1315998"/>
          </a:xfrm>
          <a:prstGeom prst="roundRect">
            <a:avLst>
              <a:gd name="adj" fmla="val 3629"/>
            </a:avLst>
          </a:prstGeom>
          <a:solidFill>
            <a:srgbClr val="F9D2D6"/>
          </a:solidFill>
          <a:ln w="7620">
            <a:solidFill>
              <a:srgbClr val="DFB8BC"/>
            </a:solidFill>
            <a:prstDash val="solid"/>
          </a:ln>
        </p:spPr>
      </p:sp>
      <p:sp>
        <p:nvSpPr>
          <p:cNvPr id="15" name="Shape 11"/>
          <p:cNvSpPr/>
          <p:nvPr/>
        </p:nvSpPr>
        <p:spPr>
          <a:xfrm>
            <a:off x="575905" y="3138368"/>
            <a:ext cx="340995" cy="340995"/>
          </a:xfrm>
          <a:prstGeom prst="roundRect">
            <a:avLst>
              <a:gd name="adj" fmla="val 26812961"/>
            </a:avLst>
          </a:prstGeom>
          <a:solidFill>
            <a:srgbClr val="DA1B2E"/>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608" y="3232071"/>
            <a:ext cx="153472" cy="153472"/>
          </a:xfrm>
          <a:prstGeom prst="rect">
            <a:avLst/>
          </a:prstGeom>
        </p:spPr>
      </p:pic>
      <p:sp>
        <p:nvSpPr>
          <p:cNvPr id="17" name="Text 12"/>
          <p:cNvSpPr/>
          <p:nvPr/>
        </p:nvSpPr>
        <p:spPr>
          <a:xfrm>
            <a:off x="575905" y="3592949"/>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Electric IR Ovens</a:t>
            </a:r>
            <a:endParaRPr lang="en-US" sz="1150" dirty="0"/>
          </a:p>
        </p:txBody>
      </p:sp>
      <p:sp>
        <p:nvSpPr>
          <p:cNvPr id="18" name="Text 13"/>
          <p:cNvSpPr/>
          <p:nvPr/>
        </p:nvSpPr>
        <p:spPr>
          <a:xfrm>
            <a:off x="575905" y="3848100"/>
            <a:ext cx="6561296" cy="363855"/>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Three electric infrared and convective ovens (1.5–2 MW each) with advanced zonal control. Faster heat-up, tighter tolerances, and improved product quality vs. gas-fired alternatives.</a:t>
            </a:r>
            <a:endParaRPr lang="en-US" sz="850" dirty="0"/>
          </a:p>
        </p:txBody>
      </p:sp>
      <p:sp>
        <p:nvSpPr>
          <p:cNvPr id="19" name="Shape 14"/>
          <p:cNvSpPr/>
          <p:nvPr/>
        </p:nvSpPr>
        <p:spPr>
          <a:xfrm>
            <a:off x="7371993" y="3017163"/>
            <a:ext cx="6803708" cy="1315998"/>
          </a:xfrm>
          <a:prstGeom prst="roundRect">
            <a:avLst>
              <a:gd name="adj" fmla="val 3629"/>
            </a:avLst>
          </a:prstGeom>
          <a:solidFill>
            <a:srgbClr val="F9D2D6"/>
          </a:solidFill>
          <a:ln w="7620">
            <a:solidFill>
              <a:srgbClr val="DFB8BC"/>
            </a:solidFill>
            <a:prstDash val="solid"/>
          </a:ln>
        </p:spPr>
      </p:sp>
      <p:sp>
        <p:nvSpPr>
          <p:cNvPr id="20" name="Shape 15"/>
          <p:cNvSpPr/>
          <p:nvPr/>
        </p:nvSpPr>
        <p:spPr>
          <a:xfrm>
            <a:off x="7493198" y="3138368"/>
            <a:ext cx="340995" cy="340995"/>
          </a:xfrm>
          <a:prstGeom prst="roundRect">
            <a:avLst>
              <a:gd name="adj" fmla="val 26812961"/>
            </a:avLst>
          </a:prstGeom>
          <a:solidFill>
            <a:srgbClr val="DA1B2E"/>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6901" y="3232071"/>
            <a:ext cx="153472" cy="153472"/>
          </a:xfrm>
          <a:prstGeom prst="rect">
            <a:avLst/>
          </a:prstGeom>
        </p:spPr>
      </p:pic>
      <p:sp>
        <p:nvSpPr>
          <p:cNvPr id="22" name="Text 16"/>
          <p:cNvSpPr/>
          <p:nvPr/>
        </p:nvSpPr>
        <p:spPr>
          <a:xfrm>
            <a:off x="7493198" y="3592949"/>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Thermal Storage</a:t>
            </a:r>
            <a:endParaRPr lang="en-US" sz="1150" dirty="0"/>
          </a:p>
        </p:txBody>
      </p:sp>
      <p:sp>
        <p:nvSpPr>
          <p:cNvPr id="23" name="Text 17"/>
          <p:cNvSpPr/>
          <p:nvPr/>
        </p:nvSpPr>
        <p:spPr>
          <a:xfrm>
            <a:off x="7493198" y="3848100"/>
            <a:ext cx="6561296" cy="363855"/>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4 MWhth thermal energy storage enables load shifting to off-peak hours, reducing demand charges and maximizing renewable energy utilization during high-solar periods.</a:t>
            </a:r>
            <a:endParaRPr lang="en-US" sz="850" dirty="0"/>
          </a:p>
        </p:txBody>
      </p:sp>
      <p:sp>
        <p:nvSpPr>
          <p:cNvPr id="24" name="Text 18"/>
          <p:cNvSpPr/>
          <p:nvPr/>
        </p:nvSpPr>
        <p:spPr>
          <a:xfrm>
            <a:off x="454700" y="4574619"/>
            <a:ext cx="2198370" cy="224433"/>
          </a:xfrm>
          <a:prstGeom prst="rect">
            <a:avLst/>
          </a:prstGeom>
          <a:noFill/>
          <a:ln/>
        </p:spPr>
        <p:txBody>
          <a:bodyPr wrap="none" lIns="0" tIns="0" rIns="0" bIns="0" rtlCol="0" anchor="t"/>
          <a:lstStyle/>
          <a:p>
            <a:pPr algn="l" indent="0" marL="0">
              <a:lnSpc>
                <a:spcPts val="1750"/>
              </a:lnSpc>
              <a:buNone/>
            </a:pPr>
            <a:r>
              <a:rPr lang="en-US" sz="1400" dirty="0">
                <a:solidFill>
                  <a:srgbClr val="1F1E1E"/>
                </a:solidFill>
                <a:latin typeface="Sora Semi Bold" pitchFamily="34" charset="0"/>
                <a:ea typeface="Sora Semi Bold" pitchFamily="34" charset="-122"/>
                <a:cs typeface="Sora Semi Bold" pitchFamily="34" charset="-120"/>
              </a:rPr>
              <a:t>Phased Implementation</a:t>
            </a:r>
            <a:endParaRPr lang="en-US" sz="1400" dirty="0"/>
          </a:p>
        </p:txBody>
      </p:sp>
      <p:sp>
        <p:nvSpPr>
          <p:cNvPr id="25" name="Text 19"/>
          <p:cNvSpPr/>
          <p:nvPr/>
        </p:nvSpPr>
        <p:spPr>
          <a:xfrm>
            <a:off x="454700" y="4912638"/>
            <a:ext cx="7421642" cy="545783"/>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2024–2025: Engineering &amp; Pilots.</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Complete front-end engineering design (FEED) studies for all major equipment. Run pilot installations on one dryer line to validate performance, tune controls, and build operator confidence. Secure utility interconnection upgrades to handle increased electrical load.</a:t>
            </a:r>
            <a:endParaRPr lang="en-US" sz="850" dirty="0"/>
          </a:p>
        </p:txBody>
      </p:sp>
      <p:sp>
        <p:nvSpPr>
          <p:cNvPr id="26" name="Text 20"/>
          <p:cNvSpPr/>
          <p:nvPr/>
        </p:nvSpPr>
        <p:spPr>
          <a:xfrm>
            <a:off x="454700" y="5560695"/>
            <a:ext cx="7421642" cy="36385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2026–2027: Phase 1 Deployment.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Install two electric boilers and three industrial heat pumps. Commission advanced control systems and conduct extensive performance verification. Train operators and refine standard operating procedures.</a:t>
            </a:r>
            <a:endParaRPr lang="en-US" sz="850" dirty="0"/>
          </a:p>
        </p:txBody>
      </p:sp>
      <p:sp>
        <p:nvSpPr>
          <p:cNvPr id="27" name="Text 21"/>
          <p:cNvSpPr/>
          <p:nvPr/>
        </p:nvSpPr>
        <p:spPr>
          <a:xfrm>
            <a:off x="454700" y="6026825"/>
            <a:ext cx="7421642" cy="36385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2028–2030: Phase 2 Scale-Up.</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Complete installation of remaining boilers and heat pumps. Deploy all three electric IR ovens with integrated waste-heat recovery loops. Achieve full 60% electrification target by year-end 2030.</a:t>
            </a:r>
            <a:endParaRPr lang="en-US" sz="850" dirty="0"/>
          </a:p>
        </p:txBody>
      </p:sp>
      <p:pic>
        <p:nvPicPr>
          <p:cNvPr id="28" name="Image 4" descr="preencoded.png">    </p:cNvPr>
          <p:cNvPicPr>
            <a:picLocks noChangeAspect="1"/>
          </p:cNvPicPr>
          <p:nvPr/>
        </p:nvPicPr>
        <p:blipFill>
          <a:blip r:embed="rId9"/>
          <a:stretch>
            <a:fillRect/>
          </a:stretch>
        </p:blipFill>
        <p:spPr>
          <a:xfrm>
            <a:off x="8161377" y="4588907"/>
            <a:ext cx="6021824" cy="3031093"/>
          </a:xfrm>
          <a:prstGeom prst="rect">
            <a:avLst/>
          </a:prstGeom>
        </p:spPr>
      </p:pic>
      <p:sp>
        <p:nvSpPr>
          <p:cNvPr id="29" name="Shape 22"/>
          <p:cNvSpPr/>
          <p:nvPr/>
        </p:nvSpPr>
        <p:spPr>
          <a:xfrm>
            <a:off x="10629305" y="7620000"/>
            <a:ext cx="113586" cy="113586"/>
          </a:xfrm>
          <a:prstGeom prst="roundRect">
            <a:avLst>
              <a:gd name="adj" fmla="val 16101"/>
            </a:avLst>
          </a:prstGeom>
          <a:solidFill>
            <a:srgbClr val="44080E"/>
          </a:solidFill>
          <a:ln/>
        </p:spPr>
      </p:sp>
      <p:sp>
        <p:nvSpPr>
          <p:cNvPr id="30" name="Text 23"/>
          <p:cNvSpPr/>
          <p:nvPr/>
        </p:nvSpPr>
        <p:spPr>
          <a:xfrm>
            <a:off x="10803850" y="7620000"/>
            <a:ext cx="292179" cy="113705"/>
          </a:xfrm>
          <a:prstGeom prst="rect">
            <a:avLst/>
          </a:prstGeom>
          <a:noFill/>
          <a:ln/>
        </p:spPr>
        <p:txBody>
          <a:bodyPr wrap="none" lIns="0" tIns="0" rIns="0" bIns="0" rtlCol="0" anchor="t"/>
          <a:lstStyle/>
          <a:p>
            <a:pPr algn="l" indent="0" marL="0">
              <a:lnSpc>
                <a:spcPts val="850"/>
              </a:lnSpc>
              <a:buNone/>
            </a:pPr>
            <a:r>
              <a:rPr lang="en-US" sz="850" dirty="0">
                <a:solidFill>
                  <a:srgbClr val="3B3535"/>
                </a:solidFill>
                <a:latin typeface="Sora Light" pitchFamily="34" charset="0"/>
                <a:ea typeface="Sora Light" pitchFamily="34" charset="-122"/>
                <a:cs typeface="Sora Light" pitchFamily="34" charset="-120"/>
              </a:rPr>
              <a:t>2023</a:t>
            </a:r>
            <a:endParaRPr lang="en-US" sz="850" dirty="0"/>
          </a:p>
        </p:txBody>
      </p:sp>
      <p:sp>
        <p:nvSpPr>
          <p:cNvPr id="31" name="Shape 24"/>
          <p:cNvSpPr/>
          <p:nvPr/>
        </p:nvSpPr>
        <p:spPr>
          <a:xfrm>
            <a:off x="11248430" y="7620000"/>
            <a:ext cx="113586" cy="113586"/>
          </a:xfrm>
          <a:prstGeom prst="roundRect">
            <a:avLst>
              <a:gd name="adj" fmla="val 16101"/>
            </a:avLst>
          </a:prstGeom>
          <a:solidFill>
            <a:srgbClr val="B61626"/>
          </a:solidFill>
          <a:ln/>
        </p:spPr>
      </p:sp>
      <p:sp>
        <p:nvSpPr>
          <p:cNvPr id="32" name="Text 25"/>
          <p:cNvSpPr/>
          <p:nvPr/>
        </p:nvSpPr>
        <p:spPr>
          <a:xfrm>
            <a:off x="11422975" y="7620000"/>
            <a:ext cx="305991" cy="113705"/>
          </a:xfrm>
          <a:prstGeom prst="rect">
            <a:avLst/>
          </a:prstGeom>
          <a:noFill/>
          <a:ln/>
        </p:spPr>
        <p:txBody>
          <a:bodyPr wrap="none" lIns="0" tIns="0" rIns="0" bIns="0" rtlCol="0" anchor="t"/>
          <a:lstStyle/>
          <a:p>
            <a:pPr algn="l" indent="0" marL="0">
              <a:lnSpc>
                <a:spcPts val="850"/>
              </a:lnSpc>
              <a:buNone/>
            </a:pPr>
            <a:r>
              <a:rPr lang="en-US" sz="850" dirty="0">
                <a:solidFill>
                  <a:srgbClr val="3B3535"/>
                </a:solidFill>
                <a:latin typeface="Sora Light" pitchFamily="34" charset="0"/>
                <a:ea typeface="Sora Light" pitchFamily="34" charset="-122"/>
                <a:cs typeface="Sora Light" pitchFamily="34" charset="-120"/>
              </a:rPr>
              <a:t>2030</a:t>
            </a:r>
            <a:endParaRPr lang="en-US" sz="850" dirty="0"/>
          </a:p>
        </p:txBody>
      </p:sp>
      <p:sp>
        <p:nvSpPr>
          <p:cNvPr id="33" name="Text 26"/>
          <p:cNvSpPr/>
          <p:nvPr/>
        </p:nvSpPr>
        <p:spPr>
          <a:xfrm>
            <a:off x="8161377" y="8088987"/>
            <a:ext cx="6021824" cy="181928"/>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Process heat supply mix transformation: 60% of low/medium-temp heat electrified by 2030.</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05539" y="488871"/>
            <a:ext cx="6527244" cy="415647"/>
          </a:xfrm>
          <a:prstGeom prst="rect">
            <a:avLst/>
          </a:prstGeom>
          <a:noFill/>
          <a:ln/>
        </p:spPr>
        <p:txBody>
          <a:bodyPr wrap="none" lIns="0" tIns="0" rIns="0" bIns="0" rtlCol="0" anchor="t"/>
          <a:lstStyle/>
          <a:p>
            <a:pPr algn="l" indent="0" marL="0">
              <a:lnSpc>
                <a:spcPts val="3250"/>
              </a:lnSpc>
              <a:buNone/>
            </a:pPr>
            <a:r>
              <a:rPr lang="en-US" sz="2600" dirty="0">
                <a:solidFill>
                  <a:srgbClr val="1F1E1E"/>
                </a:solidFill>
                <a:latin typeface="Sora Semi Bold" pitchFamily="34" charset="0"/>
                <a:ea typeface="Sora Semi Bold" pitchFamily="34" charset="-122"/>
                <a:cs typeface="Sora Semi Bold" pitchFamily="34" charset="-120"/>
              </a:rPr>
              <a:t>Economics: Capex, Opex, and Payback</a:t>
            </a:r>
            <a:endParaRPr lang="en-US" sz="2600" dirty="0"/>
          </a:p>
        </p:txBody>
      </p:sp>
      <p:sp>
        <p:nvSpPr>
          <p:cNvPr id="3" name="Text 1"/>
          <p:cNvSpPr/>
          <p:nvPr/>
        </p:nvSpPr>
        <p:spPr>
          <a:xfrm>
            <a:off x="505539" y="1157288"/>
            <a:ext cx="13619321"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Financial discipline anchors this decarbonization roadmap. Every initiative has been evaluated using a consistent set of assumptions: 8% weighted average cost of capital (WACC), $55/MWh electricity price, $6/MMBtu natural gas, and a $75/tCO2e shadow carbon price with 2% annual escalation. These conservative assumptions ensure robust returns even if commodity prices or policy incentives shift.</a:t>
            </a:r>
            <a:endParaRPr lang="en-US" sz="950" dirty="0"/>
          </a:p>
        </p:txBody>
      </p:sp>
      <p:sp>
        <p:nvSpPr>
          <p:cNvPr id="4" name="Shape 2"/>
          <p:cNvSpPr/>
          <p:nvPr/>
        </p:nvSpPr>
        <p:spPr>
          <a:xfrm>
            <a:off x="505539" y="1704023"/>
            <a:ext cx="13619321" cy="5489972"/>
          </a:xfrm>
          <a:prstGeom prst="roundRect">
            <a:avLst>
              <a:gd name="adj" fmla="val 967"/>
            </a:avLst>
          </a:prstGeom>
          <a:noFill/>
          <a:ln w="7620">
            <a:solidFill>
              <a:srgbClr val="000000">
                <a:alpha val="8000"/>
              </a:srgbClr>
            </a:solidFill>
            <a:prstDash val="solid"/>
          </a:ln>
        </p:spPr>
      </p:sp>
      <p:sp>
        <p:nvSpPr>
          <p:cNvPr id="5" name="Shape 3"/>
          <p:cNvSpPr/>
          <p:nvPr/>
        </p:nvSpPr>
        <p:spPr>
          <a:xfrm>
            <a:off x="513159" y="1711642"/>
            <a:ext cx="13604081" cy="368975"/>
          </a:xfrm>
          <a:prstGeom prst="rect">
            <a:avLst/>
          </a:prstGeom>
          <a:solidFill>
            <a:srgbClr val="FFFFFF">
              <a:alpha val="4000"/>
            </a:srgbClr>
          </a:solidFill>
          <a:ln/>
        </p:spPr>
      </p:sp>
      <p:sp>
        <p:nvSpPr>
          <p:cNvPr id="6" name="Text 4"/>
          <p:cNvSpPr/>
          <p:nvPr/>
        </p:nvSpPr>
        <p:spPr>
          <a:xfrm>
            <a:off x="639485" y="1794986"/>
            <a:ext cx="3144560"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Initiative</a:t>
            </a:r>
            <a:endParaRPr lang="en-US" sz="950" dirty="0"/>
          </a:p>
        </p:txBody>
      </p:sp>
      <p:sp>
        <p:nvSpPr>
          <p:cNvPr id="7" name="Text 5"/>
          <p:cNvSpPr/>
          <p:nvPr/>
        </p:nvSpPr>
        <p:spPr>
          <a:xfrm>
            <a:off x="4044315" y="1794986"/>
            <a:ext cx="1780342"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 ($M)</a:t>
            </a:r>
            <a:endParaRPr lang="en-US" sz="950" dirty="0"/>
          </a:p>
        </p:txBody>
      </p:sp>
      <p:sp>
        <p:nvSpPr>
          <p:cNvPr id="8" name="Text 6"/>
          <p:cNvSpPr/>
          <p:nvPr/>
        </p:nvSpPr>
        <p:spPr>
          <a:xfrm>
            <a:off x="6084927" y="1794986"/>
            <a:ext cx="1780342"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Annual Savings ($M)</a:t>
            </a:r>
            <a:endParaRPr lang="en-US" sz="950" dirty="0"/>
          </a:p>
        </p:txBody>
      </p:sp>
      <p:sp>
        <p:nvSpPr>
          <p:cNvPr id="9" name="Text 7"/>
          <p:cNvSpPr/>
          <p:nvPr/>
        </p:nvSpPr>
        <p:spPr>
          <a:xfrm>
            <a:off x="8125539" y="1794986"/>
            <a:ext cx="1780342"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 (ktCO2e)</a:t>
            </a:r>
            <a:endParaRPr lang="en-US" sz="950" dirty="0"/>
          </a:p>
        </p:txBody>
      </p:sp>
      <p:sp>
        <p:nvSpPr>
          <p:cNvPr id="10" name="Text 8"/>
          <p:cNvSpPr/>
          <p:nvPr/>
        </p:nvSpPr>
        <p:spPr>
          <a:xfrm>
            <a:off x="10166152" y="1794986"/>
            <a:ext cx="1780342"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 (yrs)</a:t>
            </a:r>
            <a:endParaRPr lang="en-US" sz="950" dirty="0"/>
          </a:p>
        </p:txBody>
      </p:sp>
      <p:sp>
        <p:nvSpPr>
          <p:cNvPr id="11" name="Text 9"/>
          <p:cNvSpPr/>
          <p:nvPr/>
        </p:nvSpPr>
        <p:spPr>
          <a:xfrm>
            <a:off x="12206764" y="1794986"/>
            <a:ext cx="1784152" cy="202287"/>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Notes</a:t>
            </a:r>
            <a:endParaRPr lang="en-US" sz="950" dirty="0"/>
          </a:p>
        </p:txBody>
      </p:sp>
      <p:sp>
        <p:nvSpPr>
          <p:cNvPr id="12" name="Shape 10"/>
          <p:cNvSpPr/>
          <p:nvPr/>
        </p:nvSpPr>
        <p:spPr>
          <a:xfrm>
            <a:off x="513159" y="2080617"/>
            <a:ext cx="13604081" cy="571262"/>
          </a:xfrm>
          <a:prstGeom prst="rect">
            <a:avLst/>
          </a:prstGeom>
          <a:solidFill>
            <a:srgbClr val="000000">
              <a:alpha val="4000"/>
            </a:srgbClr>
          </a:solidFill>
          <a:ln/>
        </p:spPr>
      </p:sp>
      <p:sp>
        <p:nvSpPr>
          <p:cNvPr id="13" name="Text 11"/>
          <p:cNvSpPr/>
          <p:nvPr/>
        </p:nvSpPr>
        <p:spPr>
          <a:xfrm>
            <a:off x="639485" y="2163961"/>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LED + Controls</a:t>
            </a:r>
            <a:endParaRPr lang="en-US" sz="950" dirty="0"/>
          </a:p>
        </p:txBody>
      </p:sp>
      <p:sp>
        <p:nvSpPr>
          <p:cNvPr id="14" name="Text 12"/>
          <p:cNvSpPr/>
          <p:nvPr/>
        </p:nvSpPr>
        <p:spPr>
          <a:xfrm>
            <a:off x="4044315" y="2163961"/>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1.2</a:t>
            </a:r>
            <a:endParaRPr lang="en-US" sz="950" dirty="0"/>
          </a:p>
        </p:txBody>
      </p:sp>
      <p:sp>
        <p:nvSpPr>
          <p:cNvPr id="15" name="Text 13"/>
          <p:cNvSpPr/>
          <p:nvPr/>
        </p:nvSpPr>
        <p:spPr>
          <a:xfrm>
            <a:off x="6084927" y="2163961"/>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0.25</a:t>
            </a:r>
            <a:endParaRPr lang="en-US" sz="950" dirty="0"/>
          </a:p>
        </p:txBody>
      </p:sp>
      <p:sp>
        <p:nvSpPr>
          <p:cNvPr id="16" name="Text 14"/>
          <p:cNvSpPr/>
          <p:nvPr/>
        </p:nvSpPr>
        <p:spPr>
          <a:xfrm>
            <a:off x="8125539" y="2163961"/>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1.5</a:t>
            </a:r>
            <a:endParaRPr lang="en-US" sz="950" dirty="0"/>
          </a:p>
        </p:txBody>
      </p:sp>
      <p:sp>
        <p:nvSpPr>
          <p:cNvPr id="17" name="Text 15"/>
          <p:cNvSpPr/>
          <p:nvPr/>
        </p:nvSpPr>
        <p:spPr>
          <a:xfrm>
            <a:off x="10166152" y="2163961"/>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4.8</a:t>
            </a:r>
            <a:endParaRPr lang="en-US" sz="950" dirty="0"/>
          </a:p>
        </p:txBody>
      </p:sp>
      <p:sp>
        <p:nvSpPr>
          <p:cNvPr id="18" name="Text 16"/>
          <p:cNvSpPr/>
          <p:nvPr/>
        </p:nvSpPr>
        <p:spPr>
          <a:xfrm>
            <a:off x="12206764" y="2163961"/>
            <a:ext cx="1784152"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Utility rebates up to 20% capex</a:t>
            </a:r>
            <a:endParaRPr lang="en-US" sz="950" dirty="0"/>
          </a:p>
        </p:txBody>
      </p:sp>
      <p:sp>
        <p:nvSpPr>
          <p:cNvPr id="19" name="Shape 17"/>
          <p:cNvSpPr/>
          <p:nvPr/>
        </p:nvSpPr>
        <p:spPr>
          <a:xfrm>
            <a:off x="513159" y="2651879"/>
            <a:ext cx="13604081" cy="368975"/>
          </a:xfrm>
          <a:prstGeom prst="rect">
            <a:avLst/>
          </a:prstGeom>
          <a:solidFill>
            <a:srgbClr val="FFFFFF">
              <a:alpha val="4000"/>
            </a:srgbClr>
          </a:solidFill>
          <a:ln/>
        </p:spPr>
      </p:sp>
      <p:sp>
        <p:nvSpPr>
          <p:cNvPr id="20" name="Text 18"/>
          <p:cNvSpPr/>
          <p:nvPr/>
        </p:nvSpPr>
        <p:spPr>
          <a:xfrm>
            <a:off x="639485" y="2735223"/>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VFDs &amp; Motor Optimization</a:t>
            </a:r>
            <a:endParaRPr lang="en-US" sz="950" dirty="0"/>
          </a:p>
        </p:txBody>
      </p:sp>
      <p:sp>
        <p:nvSpPr>
          <p:cNvPr id="21" name="Text 19"/>
          <p:cNvSpPr/>
          <p:nvPr/>
        </p:nvSpPr>
        <p:spPr>
          <a:xfrm>
            <a:off x="4044315" y="2735223"/>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1.0</a:t>
            </a:r>
            <a:endParaRPr lang="en-US" sz="950" dirty="0"/>
          </a:p>
        </p:txBody>
      </p:sp>
      <p:sp>
        <p:nvSpPr>
          <p:cNvPr id="22" name="Text 20"/>
          <p:cNvSpPr/>
          <p:nvPr/>
        </p:nvSpPr>
        <p:spPr>
          <a:xfrm>
            <a:off x="6084927" y="2735223"/>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0.40</a:t>
            </a:r>
            <a:endParaRPr lang="en-US" sz="950" dirty="0"/>
          </a:p>
        </p:txBody>
      </p:sp>
      <p:sp>
        <p:nvSpPr>
          <p:cNvPr id="23" name="Text 21"/>
          <p:cNvSpPr/>
          <p:nvPr/>
        </p:nvSpPr>
        <p:spPr>
          <a:xfrm>
            <a:off x="8125539" y="2735223"/>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2.2</a:t>
            </a:r>
            <a:endParaRPr lang="en-US" sz="950" dirty="0"/>
          </a:p>
        </p:txBody>
      </p:sp>
      <p:sp>
        <p:nvSpPr>
          <p:cNvPr id="24" name="Text 22"/>
          <p:cNvSpPr/>
          <p:nvPr/>
        </p:nvSpPr>
        <p:spPr>
          <a:xfrm>
            <a:off x="10166152" y="2735223"/>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2.5</a:t>
            </a:r>
            <a:endParaRPr lang="en-US" sz="950" dirty="0"/>
          </a:p>
        </p:txBody>
      </p:sp>
      <p:sp>
        <p:nvSpPr>
          <p:cNvPr id="25" name="Text 23"/>
          <p:cNvSpPr/>
          <p:nvPr/>
        </p:nvSpPr>
        <p:spPr>
          <a:xfrm>
            <a:off x="12206764" y="2735223"/>
            <a:ext cx="178415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ISO 50001 alignment</a:t>
            </a:r>
            <a:endParaRPr lang="en-US" sz="950" dirty="0"/>
          </a:p>
        </p:txBody>
      </p:sp>
      <p:sp>
        <p:nvSpPr>
          <p:cNvPr id="26" name="Shape 24"/>
          <p:cNvSpPr/>
          <p:nvPr/>
        </p:nvSpPr>
        <p:spPr>
          <a:xfrm>
            <a:off x="513159" y="3020854"/>
            <a:ext cx="13604081" cy="368975"/>
          </a:xfrm>
          <a:prstGeom prst="rect">
            <a:avLst/>
          </a:prstGeom>
          <a:solidFill>
            <a:srgbClr val="000000">
              <a:alpha val="4000"/>
            </a:srgbClr>
          </a:solidFill>
          <a:ln/>
        </p:spPr>
      </p:sp>
      <p:sp>
        <p:nvSpPr>
          <p:cNvPr id="27" name="Text 25"/>
          <p:cNvSpPr/>
          <p:nvPr/>
        </p:nvSpPr>
        <p:spPr>
          <a:xfrm>
            <a:off x="639485" y="3104198"/>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Compressed Air Program</a:t>
            </a:r>
            <a:endParaRPr lang="en-US" sz="950" dirty="0"/>
          </a:p>
        </p:txBody>
      </p:sp>
      <p:sp>
        <p:nvSpPr>
          <p:cNvPr id="28" name="Text 26"/>
          <p:cNvSpPr/>
          <p:nvPr/>
        </p:nvSpPr>
        <p:spPr>
          <a:xfrm>
            <a:off x="4044315" y="310419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0.4</a:t>
            </a:r>
            <a:endParaRPr lang="en-US" sz="950" dirty="0"/>
          </a:p>
        </p:txBody>
      </p:sp>
      <p:sp>
        <p:nvSpPr>
          <p:cNvPr id="29" name="Text 27"/>
          <p:cNvSpPr/>
          <p:nvPr/>
        </p:nvSpPr>
        <p:spPr>
          <a:xfrm>
            <a:off x="6084927" y="310419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0.50</a:t>
            </a:r>
            <a:endParaRPr lang="en-US" sz="950" dirty="0"/>
          </a:p>
        </p:txBody>
      </p:sp>
      <p:sp>
        <p:nvSpPr>
          <p:cNvPr id="30" name="Text 28"/>
          <p:cNvSpPr/>
          <p:nvPr/>
        </p:nvSpPr>
        <p:spPr>
          <a:xfrm>
            <a:off x="8125539" y="310419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3.3</a:t>
            </a:r>
            <a:endParaRPr lang="en-US" sz="950" dirty="0"/>
          </a:p>
        </p:txBody>
      </p:sp>
      <p:sp>
        <p:nvSpPr>
          <p:cNvPr id="31" name="Text 29"/>
          <p:cNvSpPr/>
          <p:nvPr/>
        </p:nvSpPr>
        <p:spPr>
          <a:xfrm>
            <a:off x="10166152" y="310419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0.8</a:t>
            </a:r>
            <a:endParaRPr lang="en-US" sz="950" dirty="0"/>
          </a:p>
        </p:txBody>
      </p:sp>
      <p:sp>
        <p:nvSpPr>
          <p:cNvPr id="32" name="Text 30"/>
          <p:cNvSpPr/>
          <p:nvPr/>
        </p:nvSpPr>
        <p:spPr>
          <a:xfrm>
            <a:off x="12206764" y="3104198"/>
            <a:ext cx="178415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Leak remediation + controls</a:t>
            </a:r>
            <a:endParaRPr lang="en-US" sz="950" dirty="0"/>
          </a:p>
        </p:txBody>
      </p:sp>
      <p:sp>
        <p:nvSpPr>
          <p:cNvPr id="33" name="Shape 31"/>
          <p:cNvSpPr/>
          <p:nvPr/>
        </p:nvSpPr>
        <p:spPr>
          <a:xfrm>
            <a:off x="513159" y="3389828"/>
            <a:ext cx="13604081" cy="368975"/>
          </a:xfrm>
          <a:prstGeom prst="rect">
            <a:avLst/>
          </a:prstGeom>
          <a:solidFill>
            <a:srgbClr val="FFFFFF">
              <a:alpha val="4000"/>
            </a:srgbClr>
          </a:solidFill>
          <a:ln/>
        </p:spPr>
      </p:sp>
      <p:sp>
        <p:nvSpPr>
          <p:cNvPr id="34" name="Text 32"/>
          <p:cNvSpPr/>
          <p:nvPr/>
        </p:nvSpPr>
        <p:spPr>
          <a:xfrm>
            <a:off x="639485" y="3473172"/>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On-site PV (5 MWdc + 2 MWh)</a:t>
            </a:r>
            <a:endParaRPr lang="en-US" sz="950" dirty="0"/>
          </a:p>
        </p:txBody>
      </p:sp>
      <p:sp>
        <p:nvSpPr>
          <p:cNvPr id="35" name="Text 33"/>
          <p:cNvSpPr/>
          <p:nvPr/>
        </p:nvSpPr>
        <p:spPr>
          <a:xfrm>
            <a:off x="4044315" y="347317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6.5</a:t>
            </a:r>
            <a:endParaRPr lang="en-US" sz="950" dirty="0"/>
          </a:p>
        </p:txBody>
      </p:sp>
      <p:sp>
        <p:nvSpPr>
          <p:cNvPr id="36" name="Text 34"/>
          <p:cNvSpPr/>
          <p:nvPr/>
        </p:nvSpPr>
        <p:spPr>
          <a:xfrm>
            <a:off x="6084927" y="347317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0.55</a:t>
            </a:r>
            <a:endParaRPr lang="en-US" sz="950" dirty="0"/>
          </a:p>
        </p:txBody>
      </p:sp>
      <p:sp>
        <p:nvSpPr>
          <p:cNvPr id="37" name="Text 35"/>
          <p:cNvSpPr/>
          <p:nvPr/>
        </p:nvSpPr>
        <p:spPr>
          <a:xfrm>
            <a:off x="8125539" y="347317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2.5</a:t>
            </a:r>
            <a:endParaRPr lang="en-US" sz="950" dirty="0"/>
          </a:p>
        </p:txBody>
      </p:sp>
      <p:sp>
        <p:nvSpPr>
          <p:cNvPr id="38" name="Text 36"/>
          <p:cNvSpPr/>
          <p:nvPr/>
        </p:nvSpPr>
        <p:spPr>
          <a:xfrm>
            <a:off x="10166152" y="347317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8.0</a:t>
            </a:r>
            <a:endParaRPr lang="en-US" sz="950" dirty="0"/>
          </a:p>
        </p:txBody>
      </p:sp>
      <p:sp>
        <p:nvSpPr>
          <p:cNvPr id="39" name="Text 37"/>
          <p:cNvSpPr/>
          <p:nvPr/>
        </p:nvSpPr>
        <p:spPr>
          <a:xfrm>
            <a:off x="12206764" y="3473172"/>
            <a:ext cx="178415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48E ITC 30% → net ~$4.55M</a:t>
            </a:r>
            <a:endParaRPr lang="en-US" sz="950" dirty="0"/>
          </a:p>
        </p:txBody>
      </p:sp>
      <p:sp>
        <p:nvSpPr>
          <p:cNvPr id="40" name="Shape 38"/>
          <p:cNvSpPr/>
          <p:nvPr/>
        </p:nvSpPr>
        <p:spPr>
          <a:xfrm>
            <a:off x="513159" y="3758803"/>
            <a:ext cx="13604081" cy="571262"/>
          </a:xfrm>
          <a:prstGeom prst="rect">
            <a:avLst/>
          </a:prstGeom>
          <a:solidFill>
            <a:srgbClr val="000000">
              <a:alpha val="4000"/>
            </a:srgbClr>
          </a:solidFill>
          <a:ln/>
        </p:spPr>
      </p:sp>
      <p:sp>
        <p:nvSpPr>
          <p:cNvPr id="41" name="Text 39"/>
          <p:cNvSpPr/>
          <p:nvPr/>
        </p:nvSpPr>
        <p:spPr>
          <a:xfrm>
            <a:off x="639485" y="3842147"/>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VPPA (50 GWh/yr, 10-yr)</a:t>
            </a:r>
            <a:endParaRPr lang="en-US" sz="950" dirty="0"/>
          </a:p>
        </p:txBody>
      </p:sp>
      <p:sp>
        <p:nvSpPr>
          <p:cNvPr id="42" name="Text 40"/>
          <p:cNvSpPr/>
          <p:nvPr/>
        </p:nvSpPr>
        <p:spPr>
          <a:xfrm>
            <a:off x="4044315" y="3842147"/>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0.0</a:t>
            </a:r>
            <a:endParaRPr lang="en-US" sz="950" dirty="0"/>
          </a:p>
        </p:txBody>
      </p:sp>
      <p:sp>
        <p:nvSpPr>
          <p:cNvPr id="43" name="Text 41"/>
          <p:cNvSpPr/>
          <p:nvPr/>
        </p:nvSpPr>
        <p:spPr>
          <a:xfrm>
            <a:off x="6084927" y="3842147"/>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1.15</a:t>
            </a:r>
            <a:endParaRPr lang="en-US" sz="950" dirty="0"/>
          </a:p>
        </p:txBody>
      </p:sp>
      <p:sp>
        <p:nvSpPr>
          <p:cNvPr id="44" name="Text 42"/>
          <p:cNvSpPr/>
          <p:nvPr/>
        </p:nvSpPr>
        <p:spPr>
          <a:xfrm>
            <a:off x="8125539" y="3842147"/>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12.5</a:t>
            </a:r>
            <a:endParaRPr lang="en-US" sz="950" dirty="0"/>
          </a:p>
        </p:txBody>
      </p:sp>
      <p:sp>
        <p:nvSpPr>
          <p:cNvPr id="45" name="Text 43"/>
          <p:cNvSpPr/>
          <p:nvPr/>
        </p:nvSpPr>
        <p:spPr>
          <a:xfrm>
            <a:off x="10166152" y="3842147"/>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0.0</a:t>
            </a:r>
            <a:endParaRPr lang="en-US" sz="950" dirty="0"/>
          </a:p>
        </p:txBody>
      </p:sp>
      <p:sp>
        <p:nvSpPr>
          <p:cNvPr id="46" name="Text 44"/>
          <p:cNvSpPr/>
          <p:nvPr/>
        </p:nvSpPr>
        <p:spPr>
          <a:xfrm>
            <a:off x="12206764" y="3842147"/>
            <a:ext cx="1784152"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Strike ~$32/MWh vs $55/MWh BAU</a:t>
            </a:r>
            <a:endParaRPr lang="en-US" sz="950" dirty="0"/>
          </a:p>
        </p:txBody>
      </p:sp>
      <p:sp>
        <p:nvSpPr>
          <p:cNvPr id="47" name="Shape 45"/>
          <p:cNvSpPr/>
          <p:nvPr/>
        </p:nvSpPr>
        <p:spPr>
          <a:xfrm>
            <a:off x="513159" y="4330065"/>
            <a:ext cx="13604081" cy="773549"/>
          </a:xfrm>
          <a:prstGeom prst="rect">
            <a:avLst/>
          </a:prstGeom>
          <a:solidFill>
            <a:srgbClr val="FFFFFF">
              <a:alpha val="4000"/>
            </a:srgbClr>
          </a:solidFill>
          <a:ln/>
        </p:spPr>
      </p:sp>
      <p:sp>
        <p:nvSpPr>
          <p:cNvPr id="48" name="Text 46"/>
          <p:cNvSpPr/>
          <p:nvPr/>
        </p:nvSpPr>
        <p:spPr>
          <a:xfrm>
            <a:off x="639485" y="4413409"/>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Process Electrification</a:t>
            </a:r>
            <a:endParaRPr lang="en-US" sz="950" dirty="0"/>
          </a:p>
        </p:txBody>
      </p:sp>
      <p:sp>
        <p:nvSpPr>
          <p:cNvPr id="49" name="Text 47"/>
          <p:cNvSpPr/>
          <p:nvPr/>
        </p:nvSpPr>
        <p:spPr>
          <a:xfrm>
            <a:off x="4044315" y="4413409"/>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12.0</a:t>
            </a:r>
            <a:endParaRPr lang="en-US" sz="950" dirty="0"/>
          </a:p>
        </p:txBody>
      </p:sp>
      <p:sp>
        <p:nvSpPr>
          <p:cNvPr id="50" name="Text 48"/>
          <p:cNvSpPr/>
          <p:nvPr/>
        </p:nvSpPr>
        <p:spPr>
          <a:xfrm>
            <a:off x="6084927" y="4413409"/>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1.20</a:t>
            </a:r>
            <a:endParaRPr lang="en-US" sz="950" dirty="0"/>
          </a:p>
        </p:txBody>
      </p:sp>
      <p:sp>
        <p:nvSpPr>
          <p:cNvPr id="51" name="Text 49"/>
          <p:cNvSpPr/>
          <p:nvPr/>
        </p:nvSpPr>
        <p:spPr>
          <a:xfrm>
            <a:off x="8125539" y="4413409"/>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10.0</a:t>
            </a:r>
            <a:endParaRPr lang="en-US" sz="950" dirty="0"/>
          </a:p>
        </p:txBody>
      </p:sp>
      <p:sp>
        <p:nvSpPr>
          <p:cNvPr id="52" name="Text 50"/>
          <p:cNvSpPr/>
          <p:nvPr/>
        </p:nvSpPr>
        <p:spPr>
          <a:xfrm>
            <a:off x="10166152" y="4413409"/>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10.0</a:t>
            </a:r>
            <a:endParaRPr lang="en-US" sz="950" dirty="0"/>
          </a:p>
        </p:txBody>
      </p:sp>
      <p:sp>
        <p:nvSpPr>
          <p:cNvPr id="53" name="Text 51"/>
          <p:cNvSpPr/>
          <p:nvPr/>
        </p:nvSpPr>
        <p:spPr>
          <a:xfrm>
            <a:off x="12206764" y="4413409"/>
            <a:ext cx="1784152" cy="606862"/>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Subject to demand charges; thermal storage mitigation</a:t>
            </a:r>
            <a:endParaRPr lang="en-US" sz="950" dirty="0"/>
          </a:p>
        </p:txBody>
      </p:sp>
      <p:sp>
        <p:nvSpPr>
          <p:cNvPr id="54" name="Shape 52"/>
          <p:cNvSpPr/>
          <p:nvPr/>
        </p:nvSpPr>
        <p:spPr>
          <a:xfrm>
            <a:off x="513159" y="5103614"/>
            <a:ext cx="13604081" cy="571262"/>
          </a:xfrm>
          <a:prstGeom prst="rect">
            <a:avLst/>
          </a:prstGeom>
          <a:solidFill>
            <a:srgbClr val="000000">
              <a:alpha val="4000"/>
            </a:srgbClr>
          </a:solidFill>
          <a:ln/>
        </p:spPr>
      </p:sp>
      <p:sp>
        <p:nvSpPr>
          <p:cNvPr id="55" name="Text 53"/>
          <p:cNvSpPr/>
          <p:nvPr/>
        </p:nvSpPr>
        <p:spPr>
          <a:xfrm>
            <a:off x="639485" y="5186958"/>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Waste Heat Recovery</a:t>
            </a:r>
            <a:endParaRPr lang="en-US" sz="950" dirty="0"/>
          </a:p>
        </p:txBody>
      </p:sp>
      <p:sp>
        <p:nvSpPr>
          <p:cNvPr id="56" name="Text 54"/>
          <p:cNvSpPr/>
          <p:nvPr/>
        </p:nvSpPr>
        <p:spPr>
          <a:xfrm>
            <a:off x="4044315" y="518695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4.0</a:t>
            </a:r>
            <a:endParaRPr lang="en-US" sz="950" dirty="0"/>
          </a:p>
        </p:txBody>
      </p:sp>
      <p:sp>
        <p:nvSpPr>
          <p:cNvPr id="57" name="Text 55"/>
          <p:cNvSpPr/>
          <p:nvPr/>
        </p:nvSpPr>
        <p:spPr>
          <a:xfrm>
            <a:off x="6084927" y="518695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0.70</a:t>
            </a:r>
            <a:endParaRPr lang="en-US" sz="950" dirty="0"/>
          </a:p>
        </p:txBody>
      </p:sp>
      <p:sp>
        <p:nvSpPr>
          <p:cNvPr id="58" name="Text 56"/>
          <p:cNvSpPr/>
          <p:nvPr/>
        </p:nvSpPr>
        <p:spPr>
          <a:xfrm>
            <a:off x="8125539" y="518695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4.0</a:t>
            </a:r>
            <a:endParaRPr lang="en-US" sz="950" dirty="0"/>
          </a:p>
        </p:txBody>
      </p:sp>
      <p:sp>
        <p:nvSpPr>
          <p:cNvPr id="59" name="Text 57"/>
          <p:cNvSpPr/>
          <p:nvPr/>
        </p:nvSpPr>
        <p:spPr>
          <a:xfrm>
            <a:off x="10166152" y="5186958"/>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5.7</a:t>
            </a:r>
            <a:endParaRPr lang="en-US" sz="950" dirty="0"/>
          </a:p>
        </p:txBody>
      </p:sp>
      <p:sp>
        <p:nvSpPr>
          <p:cNvPr id="60" name="Text 58"/>
          <p:cNvSpPr/>
          <p:nvPr/>
        </p:nvSpPr>
        <p:spPr>
          <a:xfrm>
            <a:off x="12206764" y="5186958"/>
            <a:ext cx="1784152"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Eligible for industrial efficiency grants</a:t>
            </a:r>
            <a:endParaRPr lang="en-US" sz="950" dirty="0"/>
          </a:p>
        </p:txBody>
      </p:sp>
      <p:sp>
        <p:nvSpPr>
          <p:cNvPr id="61" name="Shape 59"/>
          <p:cNvSpPr/>
          <p:nvPr/>
        </p:nvSpPr>
        <p:spPr>
          <a:xfrm>
            <a:off x="513159" y="5674876"/>
            <a:ext cx="13604081" cy="571262"/>
          </a:xfrm>
          <a:prstGeom prst="rect">
            <a:avLst/>
          </a:prstGeom>
          <a:solidFill>
            <a:srgbClr val="FFFFFF">
              <a:alpha val="4000"/>
            </a:srgbClr>
          </a:solidFill>
          <a:ln/>
        </p:spPr>
      </p:sp>
      <p:sp>
        <p:nvSpPr>
          <p:cNvPr id="62" name="Text 60"/>
          <p:cNvSpPr/>
          <p:nvPr/>
        </p:nvSpPr>
        <p:spPr>
          <a:xfrm>
            <a:off x="639485" y="5758220"/>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Fleet Electrification</a:t>
            </a:r>
            <a:endParaRPr lang="en-US" sz="950" dirty="0"/>
          </a:p>
        </p:txBody>
      </p:sp>
      <p:sp>
        <p:nvSpPr>
          <p:cNvPr id="63" name="Text 61"/>
          <p:cNvSpPr/>
          <p:nvPr/>
        </p:nvSpPr>
        <p:spPr>
          <a:xfrm>
            <a:off x="4044315" y="5758220"/>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1.5</a:t>
            </a:r>
            <a:endParaRPr lang="en-US" sz="950" dirty="0"/>
          </a:p>
        </p:txBody>
      </p:sp>
      <p:sp>
        <p:nvSpPr>
          <p:cNvPr id="64" name="Text 62"/>
          <p:cNvSpPr/>
          <p:nvPr/>
        </p:nvSpPr>
        <p:spPr>
          <a:xfrm>
            <a:off x="6084927" y="5758220"/>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0.18</a:t>
            </a:r>
            <a:endParaRPr lang="en-US" sz="950" dirty="0"/>
          </a:p>
        </p:txBody>
      </p:sp>
      <p:sp>
        <p:nvSpPr>
          <p:cNvPr id="65" name="Text 63"/>
          <p:cNvSpPr/>
          <p:nvPr/>
        </p:nvSpPr>
        <p:spPr>
          <a:xfrm>
            <a:off x="8125539" y="5758220"/>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2.0</a:t>
            </a:r>
            <a:endParaRPr lang="en-US" sz="950" dirty="0"/>
          </a:p>
        </p:txBody>
      </p:sp>
      <p:sp>
        <p:nvSpPr>
          <p:cNvPr id="66" name="Text 64"/>
          <p:cNvSpPr/>
          <p:nvPr/>
        </p:nvSpPr>
        <p:spPr>
          <a:xfrm>
            <a:off x="10166152" y="5758220"/>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8.3</a:t>
            </a:r>
            <a:endParaRPr lang="en-US" sz="950" dirty="0"/>
          </a:p>
        </p:txBody>
      </p:sp>
      <p:sp>
        <p:nvSpPr>
          <p:cNvPr id="67" name="Text 65"/>
          <p:cNvSpPr/>
          <p:nvPr/>
        </p:nvSpPr>
        <p:spPr>
          <a:xfrm>
            <a:off x="12206764" y="5758220"/>
            <a:ext cx="1784152"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Charger incentives may improve payback</a:t>
            </a:r>
            <a:endParaRPr lang="en-US" sz="950" dirty="0"/>
          </a:p>
        </p:txBody>
      </p:sp>
      <p:sp>
        <p:nvSpPr>
          <p:cNvPr id="68" name="Shape 66"/>
          <p:cNvSpPr/>
          <p:nvPr/>
        </p:nvSpPr>
        <p:spPr>
          <a:xfrm>
            <a:off x="513159" y="6246138"/>
            <a:ext cx="13604081" cy="368975"/>
          </a:xfrm>
          <a:prstGeom prst="rect">
            <a:avLst/>
          </a:prstGeom>
          <a:solidFill>
            <a:srgbClr val="000000">
              <a:alpha val="4000"/>
            </a:srgbClr>
          </a:solidFill>
          <a:ln/>
        </p:spPr>
      </p:sp>
      <p:sp>
        <p:nvSpPr>
          <p:cNvPr id="69" name="Text 67"/>
          <p:cNvSpPr/>
          <p:nvPr/>
        </p:nvSpPr>
        <p:spPr>
          <a:xfrm>
            <a:off x="639485" y="6329482"/>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Logistics Optimization</a:t>
            </a:r>
            <a:endParaRPr lang="en-US" sz="950" dirty="0"/>
          </a:p>
        </p:txBody>
      </p:sp>
      <p:sp>
        <p:nvSpPr>
          <p:cNvPr id="70" name="Text 68"/>
          <p:cNvSpPr/>
          <p:nvPr/>
        </p:nvSpPr>
        <p:spPr>
          <a:xfrm>
            <a:off x="4044315" y="632948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0.8</a:t>
            </a:r>
            <a:endParaRPr lang="en-US" sz="950" dirty="0"/>
          </a:p>
        </p:txBody>
      </p:sp>
      <p:sp>
        <p:nvSpPr>
          <p:cNvPr id="71" name="Text 69"/>
          <p:cNvSpPr/>
          <p:nvPr/>
        </p:nvSpPr>
        <p:spPr>
          <a:xfrm>
            <a:off x="6084927" y="632948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0.90</a:t>
            </a:r>
            <a:endParaRPr lang="en-US" sz="950" dirty="0"/>
          </a:p>
        </p:txBody>
      </p:sp>
      <p:sp>
        <p:nvSpPr>
          <p:cNvPr id="72" name="Text 70"/>
          <p:cNvSpPr/>
          <p:nvPr/>
        </p:nvSpPr>
        <p:spPr>
          <a:xfrm>
            <a:off x="8125539" y="632948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a:t>
            </a:r>
            <a:endParaRPr lang="en-US" sz="950" dirty="0"/>
          </a:p>
        </p:txBody>
      </p:sp>
      <p:sp>
        <p:nvSpPr>
          <p:cNvPr id="73" name="Text 71"/>
          <p:cNvSpPr/>
          <p:nvPr/>
        </p:nvSpPr>
        <p:spPr>
          <a:xfrm>
            <a:off x="10166152" y="6329482"/>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0.9</a:t>
            </a:r>
            <a:endParaRPr lang="en-US" sz="950" dirty="0"/>
          </a:p>
        </p:txBody>
      </p:sp>
      <p:sp>
        <p:nvSpPr>
          <p:cNvPr id="74" name="Text 72"/>
          <p:cNvSpPr/>
          <p:nvPr/>
        </p:nvSpPr>
        <p:spPr>
          <a:xfrm>
            <a:off x="12206764" y="6329482"/>
            <a:ext cx="178415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TMS + mode shift to rail</a:t>
            </a:r>
            <a:endParaRPr lang="en-US" sz="950" dirty="0"/>
          </a:p>
        </p:txBody>
      </p:sp>
      <p:sp>
        <p:nvSpPr>
          <p:cNvPr id="75" name="Shape 73"/>
          <p:cNvSpPr/>
          <p:nvPr/>
        </p:nvSpPr>
        <p:spPr>
          <a:xfrm>
            <a:off x="513159" y="6615113"/>
            <a:ext cx="13604081" cy="571262"/>
          </a:xfrm>
          <a:prstGeom prst="rect">
            <a:avLst/>
          </a:prstGeom>
          <a:solidFill>
            <a:srgbClr val="FFFFFF">
              <a:alpha val="4000"/>
            </a:srgbClr>
          </a:solidFill>
          <a:ln/>
        </p:spPr>
      </p:sp>
      <p:sp>
        <p:nvSpPr>
          <p:cNvPr id="76" name="Text 74"/>
          <p:cNvSpPr/>
          <p:nvPr/>
        </p:nvSpPr>
        <p:spPr>
          <a:xfrm>
            <a:off x="639485" y="6698456"/>
            <a:ext cx="3144560"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Supplier Program</a:t>
            </a:r>
            <a:endParaRPr lang="en-US" sz="950" dirty="0"/>
          </a:p>
        </p:txBody>
      </p:sp>
      <p:sp>
        <p:nvSpPr>
          <p:cNvPr id="77" name="Text 75"/>
          <p:cNvSpPr/>
          <p:nvPr/>
        </p:nvSpPr>
        <p:spPr>
          <a:xfrm>
            <a:off x="4044315" y="6698456"/>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0.0</a:t>
            </a:r>
            <a:endParaRPr lang="en-US" sz="950" dirty="0"/>
          </a:p>
        </p:txBody>
      </p:sp>
      <p:sp>
        <p:nvSpPr>
          <p:cNvPr id="78" name="Text 76"/>
          <p:cNvSpPr/>
          <p:nvPr/>
        </p:nvSpPr>
        <p:spPr>
          <a:xfrm>
            <a:off x="6084927" y="6698456"/>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0.0</a:t>
            </a:r>
            <a:endParaRPr lang="en-US" sz="950" dirty="0"/>
          </a:p>
        </p:txBody>
      </p:sp>
      <p:sp>
        <p:nvSpPr>
          <p:cNvPr id="79" name="Text 77"/>
          <p:cNvSpPr/>
          <p:nvPr/>
        </p:nvSpPr>
        <p:spPr>
          <a:xfrm>
            <a:off x="8125539" y="6698456"/>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25.0</a:t>
            </a:r>
            <a:endParaRPr lang="en-US" sz="950" dirty="0"/>
          </a:p>
        </p:txBody>
      </p:sp>
      <p:sp>
        <p:nvSpPr>
          <p:cNvPr id="80" name="Text 78"/>
          <p:cNvSpPr/>
          <p:nvPr/>
        </p:nvSpPr>
        <p:spPr>
          <a:xfrm>
            <a:off x="10166152" y="6698456"/>
            <a:ext cx="1780342" cy="202287"/>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N/A</a:t>
            </a:r>
            <a:endParaRPr lang="en-US" sz="950" dirty="0"/>
          </a:p>
        </p:txBody>
      </p:sp>
      <p:sp>
        <p:nvSpPr>
          <p:cNvPr id="81" name="Text 79"/>
          <p:cNvSpPr/>
          <p:nvPr/>
        </p:nvSpPr>
        <p:spPr>
          <a:xfrm>
            <a:off x="12206764" y="6698456"/>
            <a:ext cx="1784152" cy="404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Opex ~$2M/yr; ROI via resilience &amp; CBAM premium</a:t>
            </a:r>
            <a:endParaRPr lang="en-US" sz="950" dirty="0"/>
          </a:p>
        </p:txBody>
      </p:sp>
      <p:sp>
        <p:nvSpPr>
          <p:cNvPr id="82" name="Text 80"/>
          <p:cNvSpPr/>
          <p:nvPr/>
        </p:nvSpPr>
        <p:spPr>
          <a:xfrm>
            <a:off x="505539" y="7336155"/>
            <a:ext cx="13619321" cy="404574"/>
          </a:xfrm>
          <a:prstGeom prst="rect">
            <a:avLst/>
          </a:prstGeom>
          <a:noFill/>
          <a:ln/>
        </p:spPr>
        <p:txBody>
          <a:bodyPr wrap="squar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Portfolio view:</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Total capital investment of approximately </a:t>
            </a:r>
            <a:pPr algn="l" indent="0" marL="0">
              <a:lnSpc>
                <a:spcPts val="1550"/>
              </a:lnSpc>
              <a:buNone/>
            </a:pPr>
            <a:r>
              <a:rPr lang="en-US" sz="950" dirty="0">
                <a:solidFill>
                  <a:srgbClr val="DA1B2E"/>
                </a:solidFill>
                <a:latin typeface="Sora Light" pitchFamily="34" charset="0"/>
                <a:ea typeface="Sora Light" pitchFamily="34" charset="-122"/>
                <a:cs typeface="Sora Light" pitchFamily="34" charset="-120"/>
              </a:rPr>
              <a:t>$27.4M</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(before incentives) generates </a:t>
            </a:r>
            <a:pPr algn="l" indent="0" marL="0">
              <a:lnSpc>
                <a:spcPts val="1550"/>
              </a:lnSpc>
              <a:buNone/>
            </a:pPr>
            <a:r>
              <a:rPr lang="en-US" sz="950" dirty="0">
                <a:solidFill>
                  <a:srgbClr val="DA1B2E"/>
                </a:solidFill>
                <a:latin typeface="Sora Light" pitchFamily="34" charset="0"/>
                <a:ea typeface="Sora Light" pitchFamily="34" charset="-122"/>
                <a:cs typeface="Sora Light" pitchFamily="34" charset="-120"/>
              </a:rPr>
              <a:t>$5.83M in annual operating savings</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and delivers 67.5 ktCO2e of abatement by 2030. Blended simple payback of 4.7 years improves to under 3 years after applying available tax credits and grants. The VPPA and compressed air program deliver immediate positive cash flow, funding higher-capex electrification investments.</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0526" y="416957"/>
            <a:ext cx="4546759" cy="329327"/>
          </a:xfrm>
          <a:prstGeom prst="rect">
            <a:avLst/>
          </a:prstGeom>
          <a:noFill/>
          <a:ln/>
        </p:spPr>
        <p:txBody>
          <a:bodyPr wrap="none" lIns="0" tIns="0" rIns="0" bIns="0" rtlCol="0" anchor="t"/>
          <a:lstStyle/>
          <a:p>
            <a:pPr algn="l" indent="0" marL="0">
              <a:lnSpc>
                <a:spcPts val="2550"/>
              </a:lnSpc>
              <a:buNone/>
            </a:pPr>
            <a:r>
              <a:rPr lang="en-US" sz="2050" dirty="0">
                <a:solidFill>
                  <a:srgbClr val="1F1E1E"/>
                </a:solidFill>
                <a:latin typeface="Sora Semi Bold" pitchFamily="34" charset="0"/>
                <a:ea typeface="Sora Semi Bold" pitchFamily="34" charset="-122"/>
                <a:cs typeface="Sora Semi Bold" pitchFamily="34" charset="-120"/>
              </a:rPr>
              <a:t>Incentives and Funding by Region</a:t>
            </a:r>
            <a:endParaRPr lang="en-US" sz="2050" dirty="0"/>
          </a:p>
        </p:txBody>
      </p:sp>
      <p:sp>
        <p:nvSpPr>
          <p:cNvPr id="3" name="Text 1"/>
          <p:cNvSpPr/>
          <p:nvPr/>
        </p:nvSpPr>
        <p:spPr>
          <a:xfrm>
            <a:off x="400526" y="946547"/>
            <a:ext cx="13829348" cy="320278"/>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Policy support for industrial decarbonization has accelerated dramatically over the past 24 months. From the U.S. Inflation Reduction Act to EU Innovation Fund grants, manufacturers can now access billions in tax credits, direct grants, and concessional financing. Navigating this landscape requires careful attention to eligibility rules, stacking limitations, and reporting requirements. </a:t>
            </a:r>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The incentives outlined below can reduce net project costs by 25–50% for qualifying investments.</a:t>
            </a:r>
            <a:endParaRPr lang="en-US" sz="750" dirty="0"/>
          </a:p>
        </p:txBody>
      </p:sp>
      <p:sp>
        <p:nvSpPr>
          <p:cNvPr id="4" name="Shape 2"/>
          <p:cNvSpPr/>
          <p:nvPr/>
        </p:nvSpPr>
        <p:spPr>
          <a:xfrm>
            <a:off x="400526" y="1379458"/>
            <a:ext cx="13829348" cy="1215985"/>
          </a:xfrm>
          <a:prstGeom prst="roundRect">
            <a:avLst>
              <a:gd name="adj" fmla="val 3459"/>
            </a:avLst>
          </a:prstGeom>
          <a:solidFill>
            <a:srgbClr val="FFFFFF"/>
          </a:solidFill>
          <a:ln w="15240">
            <a:solidFill>
              <a:srgbClr val="DFB8BC"/>
            </a:solidFill>
            <a:prstDash val="solid"/>
          </a:ln>
        </p:spPr>
      </p:sp>
      <p:sp>
        <p:nvSpPr>
          <p:cNvPr id="5" name="Shape 3"/>
          <p:cNvSpPr/>
          <p:nvPr/>
        </p:nvSpPr>
        <p:spPr>
          <a:xfrm>
            <a:off x="415766" y="1394698"/>
            <a:ext cx="400526" cy="1185505"/>
          </a:xfrm>
          <a:prstGeom prst="roundRect">
            <a:avLst>
              <a:gd name="adj" fmla="val 5935"/>
            </a:avLst>
          </a:prstGeom>
          <a:solidFill>
            <a:srgbClr val="F9D2D6"/>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7091" y="1912382"/>
            <a:ext cx="150138" cy="150138"/>
          </a:xfrm>
          <a:prstGeom prst="rect">
            <a:avLst/>
          </a:prstGeom>
        </p:spPr>
      </p:pic>
      <p:sp>
        <p:nvSpPr>
          <p:cNvPr id="7" name="Text 4"/>
          <p:cNvSpPr/>
          <p:nvPr/>
        </p:nvSpPr>
        <p:spPr>
          <a:xfrm>
            <a:off x="916424" y="1494830"/>
            <a:ext cx="1317665" cy="164663"/>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United States</a:t>
            </a:r>
            <a:endParaRPr lang="en-US" sz="1000" dirty="0"/>
          </a:p>
        </p:txBody>
      </p:sp>
      <p:sp>
        <p:nvSpPr>
          <p:cNvPr id="8" name="Text 5"/>
          <p:cNvSpPr/>
          <p:nvPr/>
        </p:nvSpPr>
        <p:spPr>
          <a:xfrm>
            <a:off x="916424" y="1719501"/>
            <a:ext cx="13198078" cy="320278"/>
          </a:xfrm>
          <a:prstGeom prst="rect">
            <a:avLst/>
          </a:prstGeom>
          <a:noFill/>
          <a:ln/>
        </p:spPr>
        <p:txBody>
          <a:bodyPr wrap="squar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IRA 48E Clean Electricity ITC:</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30% investment tax credit (up to 50% with energy community and domestic content adders) for on-site solar and storage. Applies when prevailing wage and apprenticeship requirements are met. Direct-pay option available for tax-exempt entities.</a:t>
            </a:r>
            <a:endParaRPr lang="en-US" sz="750" dirty="0"/>
          </a:p>
        </p:txBody>
      </p:sp>
      <p:sp>
        <p:nvSpPr>
          <p:cNvPr id="9" name="Text 6"/>
          <p:cNvSpPr/>
          <p:nvPr/>
        </p:nvSpPr>
        <p:spPr>
          <a:xfrm>
            <a:off x="916424" y="2099786"/>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DOE Industrial Decarbonization Grants: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$5M–$500M competitive grants focused on electrification, heat pumps, and waste heat recovery in energy-intensive industries.</a:t>
            </a:r>
            <a:endParaRPr lang="en-US" sz="750" dirty="0"/>
          </a:p>
        </p:txBody>
      </p:sp>
      <p:sp>
        <p:nvSpPr>
          <p:cNvPr id="10" name="Text 7"/>
          <p:cNvSpPr/>
          <p:nvPr/>
        </p:nvSpPr>
        <p:spPr>
          <a:xfrm>
            <a:off x="916424" y="2319933"/>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Section 179D:</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Energy-efficient commercial building deduction up to $5.00/sq ft for lighting, HVAC, and envelope upgrades meeting efficiency thresholds.</a:t>
            </a:r>
            <a:endParaRPr lang="en-US" sz="750" dirty="0"/>
          </a:p>
        </p:txBody>
      </p:sp>
      <p:sp>
        <p:nvSpPr>
          <p:cNvPr id="11" name="Shape 8"/>
          <p:cNvSpPr/>
          <p:nvPr/>
        </p:nvSpPr>
        <p:spPr>
          <a:xfrm>
            <a:off x="400526" y="2695575"/>
            <a:ext cx="13829348" cy="1055846"/>
          </a:xfrm>
          <a:prstGeom prst="roundRect">
            <a:avLst>
              <a:gd name="adj" fmla="val 3984"/>
            </a:avLst>
          </a:prstGeom>
          <a:solidFill>
            <a:srgbClr val="FFFFFF"/>
          </a:solidFill>
          <a:ln w="15240">
            <a:solidFill>
              <a:srgbClr val="DFB8BC"/>
            </a:solidFill>
            <a:prstDash val="solid"/>
          </a:ln>
        </p:spPr>
      </p:sp>
      <p:sp>
        <p:nvSpPr>
          <p:cNvPr id="12" name="Shape 9"/>
          <p:cNvSpPr/>
          <p:nvPr/>
        </p:nvSpPr>
        <p:spPr>
          <a:xfrm>
            <a:off x="415766" y="2710815"/>
            <a:ext cx="400526" cy="1025366"/>
          </a:xfrm>
          <a:prstGeom prst="roundRect">
            <a:avLst>
              <a:gd name="adj" fmla="val 5935"/>
            </a:avLst>
          </a:prstGeom>
          <a:solidFill>
            <a:srgbClr val="F9D2D6"/>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091" y="3148370"/>
            <a:ext cx="150138" cy="150138"/>
          </a:xfrm>
          <a:prstGeom prst="rect">
            <a:avLst/>
          </a:prstGeom>
        </p:spPr>
      </p:pic>
      <p:sp>
        <p:nvSpPr>
          <p:cNvPr id="14" name="Text 10"/>
          <p:cNvSpPr/>
          <p:nvPr/>
        </p:nvSpPr>
        <p:spPr>
          <a:xfrm>
            <a:off x="916424" y="2810947"/>
            <a:ext cx="1317665" cy="164663"/>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European Union</a:t>
            </a:r>
            <a:endParaRPr lang="en-US" sz="1000" dirty="0"/>
          </a:p>
        </p:txBody>
      </p:sp>
      <p:sp>
        <p:nvSpPr>
          <p:cNvPr id="15" name="Text 11"/>
          <p:cNvSpPr/>
          <p:nvPr/>
        </p:nvSpPr>
        <p:spPr>
          <a:xfrm>
            <a:off x="916424" y="3035618"/>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EU Innovation Fund / CEF:</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Grants covering up to 60% of capex and opex for large-scale industrial decarbonization pilots, particularly electrification and waste heat projects.</a:t>
            </a:r>
            <a:endParaRPr lang="en-US" sz="750" dirty="0"/>
          </a:p>
        </p:txBody>
      </p:sp>
      <p:sp>
        <p:nvSpPr>
          <p:cNvPr id="16" name="Text 12"/>
          <p:cNvSpPr/>
          <p:nvPr/>
        </p:nvSpPr>
        <p:spPr>
          <a:xfrm>
            <a:off x="916424" y="3255764"/>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REPowerEU / National Schemes: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Country-specific programs offering 10–55% capex grants (e.g., Germany EEW, France ADEME), subject to state-aid rules and caps.</a:t>
            </a:r>
            <a:endParaRPr lang="en-US" sz="750" dirty="0"/>
          </a:p>
        </p:txBody>
      </p:sp>
      <p:sp>
        <p:nvSpPr>
          <p:cNvPr id="17" name="Text 13"/>
          <p:cNvSpPr/>
          <p:nvPr/>
        </p:nvSpPr>
        <p:spPr>
          <a:xfrm>
            <a:off x="916424" y="3475911"/>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EU ETS / CBAM Readiness: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Avoided carbon costs and funding from ETS auction revenues. CBAM reporting now in transition; full cost exposure begins 2026.</a:t>
            </a:r>
            <a:endParaRPr lang="en-US" sz="750" dirty="0"/>
          </a:p>
        </p:txBody>
      </p:sp>
      <p:sp>
        <p:nvSpPr>
          <p:cNvPr id="18" name="Shape 14"/>
          <p:cNvSpPr/>
          <p:nvPr/>
        </p:nvSpPr>
        <p:spPr>
          <a:xfrm>
            <a:off x="400526" y="3851553"/>
            <a:ext cx="13829348" cy="835700"/>
          </a:xfrm>
          <a:prstGeom prst="roundRect">
            <a:avLst>
              <a:gd name="adj" fmla="val 5033"/>
            </a:avLst>
          </a:prstGeom>
          <a:solidFill>
            <a:srgbClr val="FFFFFF"/>
          </a:solidFill>
          <a:ln w="15240">
            <a:solidFill>
              <a:srgbClr val="DFB8BC"/>
            </a:solidFill>
            <a:prstDash val="solid"/>
          </a:ln>
        </p:spPr>
      </p:sp>
      <p:sp>
        <p:nvSpPr>
          <p:cNvPr id="19" name="Shape 15"/>
          <p:cNvSpPr/>
          <p:nvPr/>
        </p:nvSpPr>
        <p:spPr>
          <a:xfrm>
            <a:off x="415766" y="3866793"/>
            <a:ext cx="400526" cy="805220"/>
          </a:xfrm>
          <a:prstGeom prst="roundRect">
            <a:avLst>
              <a:gd name="adj" fmla="val 5935"/>
            </a:avLst>
          </a:prstGeom>
          <a:solidFill>
            <a:srgbClr val="F9D2D6"/>
          </a:solidFill>
          <a:ln/>
        </p:spPr>
      </p:sp>
      <p:pic>
        <p:nvPicPr>
          <p:cNvPr id="2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091" y="4194334"/>
            <a:ext cx="150138" cy="150138"/>
          </a:xfrm>
          <a:prstGeom prst="rect">
            <a:avLst/>
          </a:prstGeom>
        </p:spPr>
      </p:pic>
      <p:sp>
        <p:nvSpPr>
          <p:cNvPr id="21" name="Text 16"/>
          <p:cNvSpPr/>
          <p:nvPr/>
        </p:nvSpPr>
        <p:spPr>
          <a:xfrm>
            <a:off x="916424" y="3966924"/>
            <a:ext cx="1317665" cy="164663"/>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United Kingdom</a:t>
            </a:r>
            <a:endParaRPr lang="en-US" sz="1000" dirty="0"/>
          </a:p>
        </p:txBody>
      </p:sp>
      <p:sp>
        <p:nvSpPr>
          <p:cNvPr id="22" name="Text 17"/>
          <p:cNvSpPr/>
          <p:nvPr/>
        </p:nvSpPr>
        <p:spPr>
          <a:xfrm>
            <a:off x="916424" y="4191595"/>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Industrial Energy Transformation Fund (IETF):</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30–65% capex support for efficiency improvements and fuel-switching projects. Electrification and process heat eligible.</a:t>
            </a:r>
            <a:endParaRPr lang="en-US" sz="750" dirty="0"/>
          </a:p>
        </p:txBody>
      </p:sp>
      <p:sp>
        <p:nvSpPr>
          <p:cNvPr id="23" name="Text 18"/>
          <p:cNvSpPr/>
          <p:nvPr/>
        </p:nvSpPr>
        <p:spPr>
          <a:xfrm>
            <a:off x="916424" y="4411742"/>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Full Expensing (Capital Allowances):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100% first-year tax deduction on qualifying capital equipment, substantially improving project NPV.</a:t>
            </a:r>
            <a:endParaRPr lang="en-US" sz="750" dirty="0"/>
          </a:p>
        </p:txBody>
      </p:sp>
      <p:sp>
        <p:nvSpPr>
          <p:cNvPr id="24" name="Shape 19"/>
          <p:cNvSpPr/>
          <p:nvPr/>
        </p:nvSpPr>
        <p:spPr>
          <a:xfrm>
            <a:off x="400526" y="4787384"/>
            <a:ext cx="13829348" cy="835700"/>
          </a:xfrm>
          <a:prstGeom prst="roundRect">
            <a:avLst>
              <a:gd name="adj" fmla="val 5033"/>
            </a:avLst>
          </a:prstGeom>
          <a:solidFill>
            <a:srgbClr val="FFFFFF"/>
          </a:solidFill>
          <a:ln w="15240">
            <a:solidFill>
              <a:srgbClr val="DFB8BC"/>
            </a:solidFill>
            <a:prstDash val="solid"/>
          </a:ln>
        </p:spPr>
      </p:sp>
      <p:sp>
        <p:nvSpPr>
          <p:cNvPr id="25" name="Shape 20"/>
          <p:cNvSpPr/>
          <p:nvPr/>
        </p:nvSpPr>
        <p:spPr>
          <a:xfrm>
            <a:off x="415766" y="4802624"/>
            <a:ext cx="400526" cy="805220"/>
          </a:xfrm>
          <a:prstGeom prst="roundRect">
            <a:avLst>
              <a:gd name="adj" fmla="val 5935"/>
            </a:avLst>
          </a:prstGeom>
          <a:solidFill>
            <a:srgbClr val="F9D2D6"/>
          </a:solidFill>
          <a:ln/>
        </p:spPr>
      </p:sp>
      <p:pic>
        <p:nvPicPr>
          <p:cNvPr id="2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091" y="5130165"/>
            <a:ext cx="150138" cy="150138"/>
          </a:xfrm>
          <a:prstGeom prst="rect">
            <a:avLst/>
          </a:prstGeom>
        </p:spPr>
      </p:pic>
      <p:sp>
        <p:nvSpPr>
          <p:cNvPr id="27" name="Text 21"/>
          <p:cNvSpPr/>
          <p:nvPr/>
        </p:nvSpPr>
        <p:spPr>
          <a:xfrm>
            <a:off x="916424" y="4902756"/>
            <a:ext cx="1317665" cy="164663"/>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Canada</a:t>
            </a:r>
            <a:endParaRPr lang="en-US" sz="1000" dirty="0"/>
          </a:p>
        </p:txBody>
      </p:sp>
      <p:sp>
        <p:nvSpPr>
          <p:cNvPr id="28" name="Text 22"/>
          <p:cNvSpPr/>
          <p:nvPr/>
        </p:nvSpPr>
        <p:spPr>
          <a:xfrm>
            <a:off x="916424" y="5127427"/>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Clean Technology ITC:</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30% investment tax credit for solar, wind, storage, and heat pumps. Includes phase-down schedule; early action maximizes value.</a:t>
            </a:r>
            <a:endParaRPr lang="en-US" sz="750" dirty="0"/>
          </a:p>
        </p:txBody>
      </p:sp>
      <p:sp>
        <p:nvSpPr>
          <p:cNvPr id="29" name="Text 23"/>
          <p:cNvSpPr/>
          <p:nvPr/>
        </p:nvSpPr>
        <p:spPr>
          <a:xfrm>
            <a:off x="916424" y="5347573"/>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SIF / NRCan Industrial Programs: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Grants and concessional loans for industrial decarbonization, supporting electrification and energy efficiency at scale.</a:t>
            </a:r>
            <a:endParaRPr lang="en-US" sz="750" dirty="0"/>
          </a:p>
        </p:txBody>
      </p:sp>
      <p:sp>
        <p:nvSpPr>
          <p:cNvPr id="30" name="Shape 24"/>
          <p:cNvSpPr/>
          <p:nvPr/>
        </p:nvSpPr>
        <p:spPr>
          <a:xfrm>
            <a:off x="400526" y="5723215"/>
            <a:ext cx="13829348" cy="615553"/>
          </a:xfrm>
          <a:prstGeom prst="roundRect">
            <a:avLst>
              <a:gd name="adj" fmla="val 6833"/>
            </a:avLst>
          </a:prstGeom>
          <a:solidFill>
            <a:srgbClr val="FFFFFF"/>
          </a:solidFill>
          <a:ln w="15240">
            <a:solidFill>
              <a:srgbClr val="DFB8BC"/>
            </a:solidFill>
            <a:prstDash val="solid"/>
          </a:ln>
        </p:spPr>
      </p:sp>
      <p:sp>
        <p:nvSpPr>
          <p:cNvPr id="31" name="Shape 25"/>
          <p:cNvSpPr/>
          <p:nvPr/>
        </p:nvSpPr>
        <p:spPr>
          <a:xfrm>
            <a:off x="415766" y="5738455"/>
            <a:ext cx="400526" cy="585073"/>
          </a:xfrm>
          <a:prstGeom prst="roundRect">
            <a:avLst>
              <a:gd name="adj" fmla="val 5935"/>
            </a:avLst>
          </a:prstGeom>
          <a:solidFill>
            <a:srgbClr val="F9D2D6"/>
          </a:solidFill>
          <a:ln/>
        </p:spPr>
      </p:sp>
      <p:pic>
        <p:nvPicPr>
          <p:cNvPr id="32"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7091" y="5955863"/>
            <a:ext cx="150138" cy="150138"/>
          </a:xfrm>
          <a:prstGeom prst="rect">
            <a:avLst/>
          </a:prstGeom>
        </p:spPr>
      </p:pic>
      <p:sp>
        <p:nvSpPr>
          <p:cNvPr id="33" name="Text 26"/>
          <p:cNvSpPr/>
          <p:nvPr/>
        </p:nvSpPr>
        <p:spPr>
          <a:xfrm>
            <a:off x="916424" y="5838587"/>
            <a:ext cx="1317665" cy="164663"/>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Japan</a:t>
            </a:r>
            <a:endParaRPr lang="en-US" sz="1000" dirty="0"/>
          </a:p>
        </p:txBody>
      </p:sp>
      <p:sp>
        <p:nvSpPr>
          <p:cNvPr id="34" name="Text 27"/>
          <p:cNvSpPr/>
          <p:nvPr/>
        </p:nvSpPr>
        <p:spPr>
          <a:xfrm>
            <a:off x="916424" y="6063258"/>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Green Growth Strategy Subsidies: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Up to 50% funding for industrial electrification pilots. Coordinates with utility green tariff programs to enable renewable-powered manufacturing.</a:t>
            </a:r>
            <a:endParaRPr lang="en-US" sz="750" dirty="0"/>
          </a:p>
        </p:txBody>
      </p:sp>
      <p:sp>
        <p:nvSpPr>
          <p:cNvPr id="35" name="Shape 28"/>
          <p:cNvSpPr/>
          <p:nvPr/>
        </p:nvSpPr>
        <p:spPr>
          <a:xfrm>
            <a:off x="400526" y="6438900"/>
            <a:ext cx="13829348" cy="835700"/>
          </a:xfrm>
          <a:prstGeom prst="roundRect">
            <a:avLst>
              <a:gd name="adj" fmla="val 5033"/>
            </a:avLst>
          </a:prstGeom>
          <a:solidFill>
            <a:srgbClr val="FFFFFF"/>
          </a:solidFill>
          <a:ln w="15240">
            <a:solidFill>
              <a:srgbClr val="DFB8BC"/>
            </a:solidFill>
            <a:prstDash val="solid"/>
          </a:ln>
        </p:spPr>
      </p:sp>
      <p:sp>
        <p:nvSpPr>
          <p:cNvPr id="36" name="Shape 29"/>
          <p:cNvSpPr/>
          <p:nvPr/>
        </p:nvSpPr>
        <p:spPr>
          <a:xfrm>
            <a:off x="415766" y="6454140"/>
            <a:ext cx="400526" cy="805220"/>
          </a:xfrm>
          <a:prstGeom prst="roundRect">
            <a:avLst>
              <a:gd name="adj" fmla="val 5935"/>
            </a:avLst>
          </a:prstGeom>
          <a:solidFill>
            <a:srgbClr val="F9D2D6"/>
          </a:solidFill>
          <a:ln/>
        </p:spPr>
      </p:sp>
      <p:pic>
        <p:nvPicPr>
          <p:cNvPr id="37"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7091" y="6781681"/>
            <a:ext cx="150138" cy="150138"/>
          </a:xfrm>
          <a:prstGeom prst="rect">
            <a:avLst/>
          </a:prstGeom>
        </p:spPr>
      </p:pic>
      <p:sp>
        <p:nvSpPr>
          <p:cNvPr id="38" name="Text 30"/>
          <p:cNvSpPr/>
          <p:nvPr/>
        </p:nvSpPr>
        <p:spPr>
          <a:xfrm>
            <a:off x="916424" y="6554272"/>
            <a:ext cx="1317665" cy="164663"/>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India</a:t>
            </a:r>
            <a:endParaRPr lang="en-US" sz="1000" dirty="0"/>
          </a:p>
        </p:txBody>
      </p:sp>
      <p:sp>
        <p:nvSpPr>
          <p:cNvPr id="39" name="Text 31"/>
          <p:cNvSpPr/>
          <p:nvPr/>
        </p:nvSpPr>
        <p:spPr>
          <a:xfrm>
            <a:off x="916424" y="6778943"/>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Accelerated Depreciation (RE):</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Up to 40% accelerated depreciation for renewable energy assets. Availability varies by state DISCOM.</a:t>
            </a:r>
            <a:endParaRPr lang="en-US" sz="750" dirty="0"/>
          </a:p>
        </p:txBody>
      </p:sp>
      <p:sp>
        <p:nvSpPr>
          <p:cNvPr id="40" name="Text 32"/>
          <p:cNvSpPr/>
          <p:nvPr/>
        </p:nvSpPr>
        <p:spPr>
          <a:xfrm>
            <a:off x="916424" y="6999089"/>
            <a:ext cx="13198078" cy="160139"/>
          </a:xfrm>
          <a:prstGeom prst="rect">
            <a:avLst/>
          </a:prstGeom>
          <a:noFill/>
          <a:ln/>
        </p:spPr>
        <p:txBody>
          <a:bodyPr wrap="none" lIns="0" tIns="0" rIns="0" bIns="0" rtlCol="0" anchor="t"/>
          <a:lstStyle/>
          <a:p>
            <a:pPr algn="l" indent="0" marL="0">
              <a:lnSpc>
                <a:spcPts val="1250"/>
              </a:lnSpc>
              <a:buNone/>
            </a:pPr>
            <a:r>
              <a:rPr lang="en-US" sz="750" b="1" dirty="0">
                <a:solidFill>
                  <a:srgbClr val="3B3535"/>
                </a:solidFill>
                <a:latin typeface="Sora Light" pitchFamily="34" charset="0"/>
                <a:ea typeface="Sora Light" pitchFamily="34" charset="-122"/>
                <a:cs typeface="Sora Light" pitchFamily="34" charset="-120"/>
              </a:rPr>
              <a:t>PLI / Industrial Efficiency Schemes:</a:t>
            </a:r>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 Targeted incentives for manufacturing upgrades tied to production-linked performance. Eligibility criteria vary by program.</a:t>
            </a:r>
            <a:endParaRPr lang="en-US" sz="750" dirty="0"/>
          </a:p>
        </p:txBody>
      </p:sp>
      <p:sp>
        <p:nvSpPr>
          <p:cNvPr id="41" name="Shape 33"/>
          <p:cNvSpPr/>
          <p:nvPr/>
        </p:nvSpPr>
        <p:spPr>
          <a:xfrm>
            <a:off x="400526" y="7387233"/>
            <a:ext cx="13829348" cy="425291"/>
          </a:xfrm>
          <a:prstGeom prst="roundRect">
            <a:avLst>
              <a:gd name="adj" fmla="val 9890"/>
            </a:avLst>
          </a:prstGeom>
          <a:solidFill>
            <a:srgbClr val="F7BBC1"/>
          </a:solidFill>
          <a:ln/>
        </p:spPr>
      </p:sp>
      <p:pic>
        <p:nvPicPr>
          <p:cNvPr id="42" name="Image 6" descr="preencoded.png">    </p:cNvPr>
          <p:cNvPicPr>
            <a:picLocks noChangeAspect="1"/>
          </p:cNvPicPr>
          <p:nvPr/>
        </p:nvPicPr>
        <p:blipFill>
          <a:blip r:embed="rId13"/>
          <a:stretch>
            <a:fillRect/>
          </a:stretch>
        </p:blipFill>
        <p:spPr>
          <a:xfrm>
            <a:off x="500658" y="7539038"/>
            <a:ext cx="125135" cy="100132"/>
          </a:xfrm>
          <a:prstGeom prst="rect">
            <a:avLst/>
          </a:prstGeom>
        </p:spPr>
      </p:pic>
      <p:sp>
        <p:nvSpPr>
          <p:cNvPr id="43" name="Text 34"/>
          <p:cNvSpPr/>
          <p:nvPr/>
        </p:nvSpPr>
        <p:spPr>
          <a:xfrm>
            <a:off x="725924" y="7512368"/>
            <a:ext cx="13403818" cy="160139"/>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Sora Light" pitchFamily="34" charset="0"/>
                <a:ea typeface="Sora Light" pitchFamily="34" charset="-122"/>
                <a:cs typeface="Sora Light" pitchFamily="34" charset="-120"/>
              </a:rPr>
              <a:t>Critical note:</a:t>
            </a:r>
            <a:pPr algn="l" indent="0" marL="0">
              <a:lnSpc>
                <a:spcPts val="1250"/>
              </a:lnSpc>
              <a:buNone/>
            </a:pPr>
            <a:r>
              <a:rPr lang="en-US" sz="750" dirty="0">
                <a:solidFill>
                  <a:srgbClr val="000000"/>
                </a:solidFill>
                <a:latin typeface="Sora Light" pitchFamily="34" charset="0"/>
                <a:ea typeface="Sora Light" pitchFamily="34" charset="-122"/>
                <a:cs typeface="Sora Light" pitchFamily="34" charset="-120"/>
              </a:rPr>
              <a:t> Confirm current eligibility, prevailing wage requirements, domestic content rules, and state-aid limitations with legal and tax advisors prior to final investment commitment. Incentive rules evolve rapidly and vary significantly by jurisdiction.</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5294" y="306110"/>
            <a:ext cx="3853696" cy="366236"/>
          </a:xfrm>
          <a:prstGeom prst="rect">
            <a:avLst/>
          </a:prstGeom>
          <a:noFill/>
          <a:ln/>
        </p:spPr>
        <p:txBody>
          <a:bodyPr wrap="none" lIns="0" tIns="0" rIns="0" bIns="0" rtlCol="0" anchor="t"/>
          <a:lstStyle/>
          <a:p>
            <a:pPr algn="l" indent="0" marL="0">
              <a:lnSpc>
                <a:spcPts val="2850"/>
              </a:lnSpc>
              <a:buNone/>
            </a:pPr>
            <a:r>
              <a:rPr lang="en-US" sz="2300" dirty="0">
                <a:solidFill>
                  <a:srgbClr val="1F1E1E"/>
                </a:solidFill>
                <a:latin typeface="Sora Semi Bold" pitchFamily="34" charset="0"/>
                <a:ea typeface="Sora Semi Bold" pitchFamily="34" charset="-122"/>
                <a:cs typeface="Sora Semi Bold" pitchFamily="34" charset="-120"/>
              </a:rPr>
              <a:t>Key Risks and Mitigations</a:t>
            </a:r>
            <a:endParaRPr lang="en-US" sz="2300" dirty="0"/>
          </a:p>
        </p:txBody>
      </p:sp>
      <p:sp>
        <p:nvSpPr>
          <p:cNvPr id="3" name="Text 1"/>
          <p:cNvSpPr/>
          <p:nvPr/>
        </p:nvSpPr>
        <p:spPr>
          <a:xfrm>
            <a:off x="445294" y="894993"/>
            <a:ext cx="13739813" cy="356235"/>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No decarbonization roadmap of this scale is without risk. Technical performance shortfalls, supply chain disruptions, policy changes, and organizational resistance can derail execution or erode returns. The risk matrix below identifies six priority threats, assessed for likelihood and potential impact. Each has a clear mitigation plan and executive owner accountable for monitoring and response.</a:t>
            </a:r>
            <a:endParaRPr lang="en-US" sz="850" dirty="0"/>
          </a:p>
        </p:txBody>
      </p:sp>
      <p:sp>
        <p:nvSpPr>
          <p:cNvPr id="4" name="Shape 2"/>
          <p:cNvSpPr/>
          <p:nvPr/>
        </p:nvSpPr>
        <p:spPr>
          <a:xfrm>
            <a:off x="445294" y="1376363"/>
            <a:ext cx="6814185" cy="1950125"/>
          </a:xfrm>
          <a:prstGeom prst="roundRect">
            <a:avLst>
              <a:gd name="adj" fmla="val 2398"/>
            </a:avLst>
          </a:prstGeom>
          <a:solidFill>
            <a:srgbClr val="FFFFFF"/>
          </a:solidFill>
          <a:ln w="15240">
            <a:solidFill>
              <a:srgbClr val="DFB8BC"/>
            </a:solidFill>
            <a:prstDash val="solid"/>
          </a:ln>
        </p:spPr>
      </p:sp>
      <p:sp>
        <p:nvSpPr>
          <p:cNvPr id="5" name="Text 3"/>
          <p:cNvSpPr/>
          <p:nvPr/>
        </p:nvSpPr>
        <p:spPr>
          <a:xfrm>
            <a:off x="571857" y="1502926"/>
            <a:ext cx="2932628" cy="182999"/>
          </a:xfrm>
          <a:prstGeom prst="rect">
            <a:avLst/>
          </a:prstGeom>
          <a:noFill/>
          <a:ln/>
        </p:spPr>
        <p:txBody>
          <a:bodyPr wrap="none" lIns="0" tIns="0" rIns="0" bIns="0" rtlCol="0" anchor="t"/>
          <a:lstStyle/>
          <a:p>
            <a:pPr algn="l" indent="0" marL="0">
              <a:lnSpc>
                <a:spcPts val="1400"/>
              </a:lnSpc>
              <a:buNone/>
            </a:pPr>
            <a:r>
              <a:rPr lang="en-US" sz="1150" dirty="0">
                <a:solidFill>
                  <a:srgbClr val="3B3535"/>
                </a:solidFill>
                <a:latin typeface="Sora Semi Bold" pitchFamily="34" charset="0"/>
                <a:ea typeface="Sora Semi Bold" pitchFamily="34" charset="-122"/>
                <a:cs typeface="Sora Semi Bold" pitchFamily="34" charset="-120"/>
              </a:rPr>
              <a:t>A. Electrification Performance Shortfall</a:t>
            </a:r>
            <a:endParaRPr lang="en-US" sz="1150" dirty="0"/>
          </a:p>
        </p:txBody>
      </p:sp>
      <p:sp>
        <p:nvSpPr>
          <p:cNvPr id="6" name="Text 4"/>
          <p:cNvSpPr/>
          <p:nvPr/>
        </p:nvSpPr>
        <p:spPr>
          <a:xfrm>
            <a:off x="571857" y="1752719"/>
            <a:ext cx="6561058" cy="35623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Risk:</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Electric boilers, heat pumps, or ovens fail to achieve design temperature, throughput, or product quality specifications.</a:t>
            </a:r>
            <a:endParaRPr lang="en-US" sz="850" dirty="0"/>
          </a:p>
        </p:txBody>
      </p:sp>
      <p:sp>
        <p:nvSpPr>
          <p:cNvPr id="7" name="Text 5"/>
          <p:cNvSpPr/>
          <p:nvPr/>
        </p:nvSpPr>
        <p:spPr>
          <a:xfrm>
            <a:off x="571857" y="2175748"/>
            <a:ext cx="6561058"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Likelihood:</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 | </a:t>
            </a:r>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Impact: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High</a:t>
            </a:r>
            <a:endParaRPr lang="en-US" sz="850" dirty="0"/>
          </a:p>
        </p:txBody>
      </p:sp>
      <p:sp>
        <p:nvSpPr>
          <p:cNvPr id="8" name="Text 6"/>
          <p:cNvSpPr/>
          <p:nvPr/>
        </p:nvSpPr>
        <p:spPr>
          <a:xfrm>
            <a:off x="571857" y="2420660"/>
            <a:ext cx="6561058" cy="534352"/>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Mitigation:</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Pilot installations on one production line before full-scale rollout. Include fallback gas trim burners for critical processes. Deploy thermal storage to buffer load variability. Secure vendor performance guarantees with liquidated damages.</a:t>
            </a:r>
            <a:endParaRPr lang="en-US" sz="850" dirty="0"/>
          </a:p>
        </p:txBody>
      </p:sp>
      <p:sp>
        <p:nvSpPr>
          <p:cNvPr id="9" name="Text 7"/>
          <p:cNvSpPr/>
          <p:nvPr/>
        </p:nvSpPr>
        <p:spPr>
          <a:xfrm>
            <a:off x="571857" y="3021806"/>
            <a:ext cx="6561058"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Owner:</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VP Operations</a:t>
            </a:r>
            <a:endParaRPr lang="en-US" sz="850" dirty="0"/>
          </a:p>
        </p:txBody>
      </p:sp>
      <p:sp>
        <p:nvSpPr>
          <p:cNvPr id="10" name="Shape 8"/>
          <p:cNvSpPr/>
          <p:nvPr/>
        </p:nvSpPr>
        <p:spPr>
          <a:xfrm>
            <a:off x="7370802" y="1376363"/>
            <a:ext cx="6814304" cy="1950125"/>
          </a:xfrm>
          <a:prstGeom prst="roundRect">
            <a:avLst>
              <a:gd name="adj" fmla="val 2398"/>
            </a:avLst>
          </a:prstGeom>
          <a:solidFill>
            <a:srgbClr val="FFFFFF"/>
          </a:solidFill>
          <a:ln w="15240">
            <a:solidFill>
              <a:srgbClr val="DFB8BC"/>
            </a:solidFill>
            <a:prstDash val="solid"/>
          </a:ln>
        </p:spPr>
      </p:sp>
      <p:sp>
        <p:nvSpPr>
          <p:cNvPr id="11" name="Text 9"/>
          <p:cNvSpPr/>
          <p:nvPr/>
        </p:nvSpPr>
        <p:spPr>
          <a:xfrm>
            <a:off x="7497366" y="1502926"/>
            <a:ext cx="3568898" cy="182999"/>
          </a:xfrm>
          <a:prstGeom prst="rect">
            <a:avLst/>
          </a:prstGeom>
          <a:noFill/>
          <a:ln/>
        </p:spPr>
        <p:txBody>
          <a:bodyPr wrap="none" lIns="0" tIns="0" rIns="0" bIns="0" rtlCol="0" anchor="t"/>
          <a:lstStyle/>
          <a:p>
            <a:pPr algn="l" indent="0" marL="0">
              <a:lnSpc>
                <a:spcPts val="1400"/>
              </a:lnSpc>
              <a:buNone/>
            </a:pPr>
            <a:r>
              <a:rPr lang="en-US" sz="1150" dirty="0">
                <a:solidFill>
                  <a:srgbClr val="3B3535"/>
                </a:solidFill>
                <a:latin typeface="Sora Semi Bold" pitchFamily="34" charset="0"/>
                <a:ea typeface="Sora Semi Bold" pitchFamily="34" charset="-122"/>
                <a:cs typeface="Sora Semi Bold" pitchFamily="34" charset="-120"/>
              </a:rPr>
              <a:t>B. PPA Basis/Price Risk and Counterparty Credit</a:t>
            </a:r>
            <a:endParaRPr lang="en-US" sz="1150" dirty="0"/>
          </a:p>
        </p:txBody>
      </p:sp>
      <p:sp>
        <p:nvSpPr>
          <p:cNvPr id="12" name="Text 10"/>
          <p:cNvSpPr/>
          <p:nvPr/>
        </p:nvSpPr>
        <p:spPr>
          <a:xfrm>
            <a:off x="7497366" y="1752719"/>
            <a:ext cx="6561177" cy="35623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Risk:</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VPPA exposes facility to basis risk between hub settlement and local pricing. Counterparty credit deterioration threatens contract performance.</a:t>
            </a:r>
            <a:endParaRPr lang="en-US" sz="850" dirty="0"/>
          </a:p>
        </p:txBody>
      </p:sp>
      <p:sp>
        <p:nvSpPr>
          <p:cNvPr id="13" name="Text 11"/>
          <p:cNvSpPr/>
          <p:nvPr/>
        </p:nvSpPr>
        <p:spPr>
          <a:xfrm>
            <a:off x="7497366" y="2175748"/>
            <a:ext cx="6561177"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Likelihood:</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 | </a:t>
            </a:r>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Impact: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Medium-High</a:t>
            </a:r>
            <a:endParaRPr lang="en-US" sz="850" dirty="0"/>
          </a:p>
        </p:txBody>
      </p:sp>
      <p:sp>
        <p:nvSpPr>
          <p:cNvPr id="14" name="Text 12"/>
          <p:cNvSpPr/>
          <p:nvPr/>
        </p:nvSpPr>
        <p:spPr>
          <a:xfrm>
            <a:off x="7497366" y="2420660"/>
            <a:ext cx="6561177" cy="534352"/>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Mitigation:</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Conduct detailed hub selection and basis risk analysis before contract execution. Add financial basis hedge if exposure exceeds tolerance. Run multi-seller RFP to ensure competitive terms. Purchase credit insurance or require parent guarantee.</a:t>
            </a:r>
            <a:endParaRPr lang="en-US" sz="850" dirty="0"/>
          </a:p>
        </p:txBody>
      </p:sp>
      <p:sp>
        <p:nvSpPr>
          <p:cNvPr id="15" name="Text 13"/>
          <p:cNvSpPr/>
          <p:nvPr/>
        </p:nvSpPr>
        <p:spPr>
          <a:xfrm>
            <a:off x="7497366" y="3021806"/>
            <a:ext cx="6561177"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Owner:</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CFO / Energy Procurement</a:t>
            </a:r>
            <a:endParaRPr lang="en-US" sz="850" dirty="0"/>
          </a:p>
        </p:txBody>
      </p:sp>
      <p:sp>
        <p:nvSpPr>
          <p:cNvPr id="16" name="Shape 14"/>
          <p:cNvSpPr/>
          <p:nvPr/>
        </p:nvSpPr>
        <p:spPr>
          <a:xfrm>
            <a:off x="445294" y="3437811"/>
            <a:ext cx="6814185" cy="1950125"/>
          </a:xfrm>
          <a:prstGeom prst="roundRect">
            <a:avLst>
              <a:gd name="adj" fmla="val 2398"/>
            </a:avLst>
          </a:prstGeom>
          <a:solidFill>
            <a:srgbClr val="FFFFFF"/>
          </a:solidFill>
          <a:ln w="15240">
            <a:solidFill>
              <a:srgbClr val="DFB8BC"/>
            </a:solidFill>
            <a:prstDash val="solid"/>
          </a:ln>
        </p:spPr>
      </p:sp>
      <p:sp>
        <p:nvSpPr>
          <p:cNvPr id="17" name="Text 15"/>
          <p:cNvSpPr/>
          <p:nvPr/>
        </p:nvSpPr>
        <p:spPr>
          <a:xfrm>
            <a:off x="571857" y="3564374"/>
            <a:ext cx="2689265" cy="182999"/>
          </a:xfrm>
          <a:prstGeom prst="rect">
            <a:avLst/>
          </a:prstGeom>
          <a:noFill/>
          <a:ln/>
        </p:spPr>
        <p:txBody>
          <a:bodyPr wrap="none" lIns="0" tIns="0" rIns="0" bIns="0" rtlCol="0" anchor="t"/>
          <a:lstStyle/>
          <a:p>
            <a:pPr algn="l" indent="0" marL="0">
              <a:lnSpc>
                <a:spcPts val="1400"/>
              </a:lnSpc>
              <a:buNone/>
            </a:pPr>
            <a:r>
              <a:rPr lang="en-US" sz="1150" dirty="0">
                <a:solidFill>
                  <a:srgbClr val="3B3535"/>
                </a:solidFill>
                <a:latin typeface="Sora Semi Bold" pitchFamily="34" charset="0"/>
                <a:ea typeface="Sora Semi Bold" pitchFamily="34" charset="-122"/>
                <a:cs typeface="Sora Semi Bold" pitchFamily="34" charset="-120"/>
              </a:rPr>
              <a:t>C. Capex Overrun and Schedule Slip</a:t>
            </a:r>
            <a:endParaRPr lang="en-US" sz="1150" dirty="0"/>
          </a:p>
        </p:txBody>
      </p:sp>
      <p:sp>
        <p:nvSpPr>
          <p:cNvPr id="18" name="Text 16"/>
          <p:cNvSpPr/>
          <p:nvPr/>
        </p:nvSpPr>
        <p:spPr>
          <a:xfrm>
            <a:off x="571857" y="3814167"/>
            <a:ext cx="6561058" cy="35623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Risk:</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Complex multi-year projects exceed budget or miss critical milestones, delaying emissions reductions and eroding ROI.</a:t>
            </a:r>
            <a:endParaRPr lang="en-US" sz="850" dirty="0"/>
          </a:p>
        </p:txBody>
      </p:sp>
      <p:sp>
        <p:nvSpPr>
          <p:cNvPr id="19" name="Text 17"/>
          <p:cNvSpPr/>
          <p:nvPr/>
        </p:nvSpPr>
        <p:spPr>
          <a:xfrm>
            <a:off x="571857" y="4237196"/>
            <a:ext cx="6561058"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Likelihood:</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 | </a:t>
            </a:r>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Impact: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High</a:t>
            </a:r>
            <a:endParaRPr lang="en-US" sz="850" dirty="0"/>
          </a:p>
        </p:txBody>
      </p:sp>
      <p:sp>
        <p:nvSpPr>
          <p:cNvPr id="20" name="Text 18"/>
          <p:cNvSpPr/>
          <p:nvPr/>
        </p:nvSpPr>
        <p:spPr>
          <a:xfrm>
            <a:off x="571857" y="4482108"/>
            <a:ext cx="6561058" cy="534352"/>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Mitigation:</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Use EPC-wrapped contracts with fixed-price guarantees where feasible. Hold 15% contingency budget. Require stage-gate FEED with board approval before notice-to-proceed. Implement weekly PMO controls and earned-value tracking.</a:t>
            </a:r>
            <a:endParaRPr lang="en-US" sz="850" dirty="0"/>
          </a:p>
        </p:txBody>
      </p:sp>
      <p:sp>
        <p:nvSpPr>
          <p:cNvPr id="21" name="Text 19"/>
          <p:cNvSpPr/>
          <p:nvPr/>
        </p:nvSpPr>
        <p:spPr>
          <a:xfrm>
            <a:off x="571857" y="5083254"/>
            <a:ext cx="6561058"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Owner:</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Program Management Office</a:t>
            </a:r>
            <a:endParaRPr lang="en-US" sz="850" dirty="0"/>
          </a:p>
        </p:txBody>
      </p:sp>
      <p:sp>
        <p:nvSpPr>
          <p:cNvPr id="22" name="Shape 20"/>
          <p:cNvSpPr/>
          <p:nvPr/>
        </p:nvSpPr>
        <p:spPr>
          <a:xfrm>
            <a:off x="7370802" y="3437811"/>
            <a:ext cx="6814304" cy="1950125"/>
          </a:xfrm>
          <a:prstGeom prst="roundRect">
            <a:avLst>
              <a:gd name="adj" fmla="val 2398"/>
            </a:avLst>
          </a:prstGeom>
          <a:solidFill>
            <a:srgbClr val="FFFFFF"/>
          </a:solidFill>
          <a:ln w="15240">
            <a:solidFill>
              <a:srgbClr val="DFB8BC"/>
            </a:solidFill>
            <a:prstDash val="solid"/>
          </a:ln>
        </p:spPr>
      </p:sp>
      <p:sp>
        <p:nvSpPr>
          <p:cNvPr id="23" name="Text 21"/>
          <p:cNvSpPr/>
          <p:nvPr/>
        </p:nvSpPr>
        <p:spPr>
          <a:xfrm>
            <a:off x="7497366" y="3564374"/>
            <a:ext cx="2373035" cy="182999"/>
          </a:xfrm>
          <a:prstGeom prst="rect">
            <a:avLst/>
          </a:prstGeom>
          <a:noFill/>
          <a:ln/>
        </p:spPr>
        <p:txBody>
          <a:bodyPr wrap="none" lIns="0" tIns="0" rIns="0" bIns="0" rtlCol="0" anchor="t"/>
          <a:lstStyle/>
          <a:p>
            <a:pPr algn="l" indent="0" marL="0">
              <a:lnSpc>
                <a:spcPts val="1400"/>
              </a:lnSpc>
              <a:buNone/>
            </a:pPr>
            <a:r>
              <a:rPr lang="en-US" sz="1150" dirty="0">
                <a:solidFill>
                  <a:srgbClr val="3B3535"/>
                </a:solidFill>
                <a:latin typeface="Sora Semi Bold" pitchFamily="34" charset="0"/>
                <a:ea typeface="Sora Semi Bold" pitchFamily="34" charset="-122"/>
                <a:cs typeface="Sora Semi Bold" pitchFamily="34" charset="-120"/>
              </a:rPr>
              <a:t>D. Long-Lead Equipment Delays</a:t>
            </a:r>
            <a:endParaRPr lang="en-US" sz="1150" dirty="0"/>
          </a:p>
        </p:txBody>
      </p:sp>
      <p:sp>
        <p:nvSpPr>
          <p:cNvPr id="24" name="Text 22"/>
          <p:cNvSpPr/>
          <p:nvPr/>
        </p:nvSpPr>
        <p:spPr>
          <a:xfrm>
            <a:off x="7497366" y="3814167"/>
            <a:ext cx="6561177" cy="35623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Risk:</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Transformers, switchgear, and custom electric process equipment face 12–18 month lead times, threatening schedule.</a:t>
            </a:r>
            <a:endParaRPr lang="en-US" sz="850" dirty="0"/>
          </a:p>
        </p:txBody>
      </p:sp>
      <p:sp>
        <p:nvSpPr>
          <p:cNvPr id="25" name="Text 23"/>
          <p:cNvSpPr/>
          <p:nvPr/>
        </p:nvSpPr>
        <p:spPr>
          <a:xfrm>
            <a:off x="7497366" y="4237196"/>
            <a:ext cx="6561177"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Likelihood:</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High | </a:t>
            </a:r>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Impact: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a:t>
            </a:r>
            <a:endParaRPr lang="en-US" sz="850" dirty="0"/>
          </a:p>
        </p:txBody>
      </p:sp>
      <p:sp>
        <p:nvSpPr>
          <p:cNvPr id="26" name="Text 24"/>
          <p:cNvSpPr/>
          <p:nvPr/>
        </p:nvSpPr>
        <p:spPr>
          <a:xfrm>
            <a:off x="7497366" y="4482108"/>
            <a:ext cx="6561177" cy="534352"/>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Mitigation:</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Place early procurement orders (NTP by Q4 2024) even before full project funding. Qualify multiple equipment vendors to avoid single-source dependency. Maintain access to temporary rental equipment for critical path items.</a:t>
            </a:r>
            <a:endParaRPr lang="en-US" sz="850" dirty="0"/>
          </a:p>
        </p:txBody>
      </p:sp>
      <p:sp>
        <p:nvSpPr>
          <p:cNvPr id="27" name="Text 25"/>
          <p:cNvSpPr/>
          <p:nvPr/>
        </p:nvSpPr>
        <p:spPr>
          <a:xfrm>
            <a:off x="7497366" y="5083254"/>
            <a:ext cx="6561177"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Owner:</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Supply Chain</a:t>
            </a:r>
            <a:endParaRPr lang="en-US" sz="850" dirty="0"/>
          </a:p>
        </p:txBody>
      </p:sp>
      <p:sp>
        <p:nvSpPr>
          <p:cNvPr id="28" name="Shape 26"/>
          <p:cNvSpPr/>
          <p:nvPr/>
        </p:nvSpPr>
        <p:spPr>
          <a:xfrm>
            <a:off x="445294" y="5499259"/>
            <a:ext cx="6814185" cy="1950125"/>
          </a:xfrm>
          <a:prstGeom prst="roundRect">
            <a:avLst>
              <a:gd name="adj" fmla="val 2398"/>
            </a:avLst>
          </a:prstGeom>
          <a:solidFill>
            <a:srgbClr val="FFFFFF"/>
          </a:solidFill>
          <a:ln w="15240">
            <a:solidFill>
              <a:srgbClr val="DFB8BC"/>
            </a:solidFill>
            <a:prstDash val="solid"/>
          </a:ln>
        </p:spPr>
      </p:sp>
      <p:sp>
        <p:nvSpPr>
          <p:cNvPr id="29" name="Text 27"/>
          <p:cNvSpPr/>
          <p:nvPr/>
        </p:nvSpPr>
        <p:spPr>
          <a:xfrm>
            <a:off x="571857" y="5625822"/>
            <a:ext cx="2152769" cy="182999"/>
          </a:xfrm>
          <a:prstGeom prst="rect">
            <a:avLst/>
          </a:prstGeom>
          <a:noFill/>
          <a:ln/>
        </p:spPr>
        <p:txBody>
          <a:bodyPr wrap="none" lIns="0" tIns="0" rIns="0" bIns="0" rtlCol="0" anchor="t"/>
          <a:lstStyle/>
          <a:p>
            <a:pPr algn="l" indent="0" marL="0">
              <a:lnSpc>
                <a:spcPts val="1400"/>
              </a:lnSpc>
              <a:buNone/>
            </a:pPr>
            <a:r>
              <a:rPr lang="en-US" sz="1150" dirty="0">
                <a:solidFill>
                  <a:srgbClr val="3B3535"/>
                </a:solidFill>
                <a:latin typeface="Sora Semi Bold" pitchFamily="34" charset="0"/>
                <a:ea typeface="Sora Semi Bold" pitchFamily="34" charset="-122"/>
                <a:cs typeface="Sora Semi Bold" pitchFamily="34" charset="-120"/>
              </a:rPr>
              <a:t>E. Policy/EAC Claim Changes</a:t>
            </a:r>
            <a:endParaRPr lang="en-US" sz="1150" dirty="0"/>
          </a:p>
        </p:txBody>
      </p:sp>
      <p:sp>
        <p:nvSpPr>
          <p:cNvPr id="30" name="Text 28"/>
          <p:cNvSpPr/>
          <p:nvPr/>
        </p:nvSpPr>
        <p:spPr>
          <a:xfrm>
            <a:off x="571857" y="5875615"/>
            <a:ext cx="6561058" cy="35623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Risk:</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Renewable energy certificate (REC) quality standards or additionality requirements evolve, potentially invalidating emissions accounting claims.</a:t>
            </a:r>
            <a:endParaRPr lang="en-US" sz="850" dirty="0"/>
          </a:p>
        </p:txBody>
      </p:sp>
      <p:sp>
        <p:nvSpPr>
          <p:cNvPr id="31" name="Text 29"/>
          <p:cNvSpPr/>
          <p:nvPr/>
        </p:nvSpPr>
        <p:spPr>
          <a:xfrm>
            <a:off x="571857" y="6298644"/>
            <a:ext cx="6561058"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Likelihood:</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 | </a:t>
            </a:r>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Impact: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a:t>
            </a:r>
            <a:endParaRPr lang="en-US" sz="850" dirty="0"/>
          </a:p>
        </p:txBody>
      </p:sp>
      <p:sp>
        <p:nvSpPr>
          <p:cNvPr id="32" name="Text 30"/>
          <p:cNvSpPr/>
          <p:nvPr/>
        </p:nvSpPr>
        <p:spPr>
          <a:xfrm>
            <a:off x="571857" y="6543556"/>
            <a:ext cx="6561058" cy="534352"/>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Mitigation:</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Prioritize bundled VPPA structures over unbundled EACs to maximize additionality credibility. Align renewable procurement with GHG Protocol Scope 2 Guidance and emerging best practices. Conduct annual third-party limited assurance of renewable claims.</a:t>
            </a:r>
            <a:endParaRPr lang="en-US" sz="850" dirty="0"/>
          </a:p>
        </p:txBody>
      </p:sp>
      <p:sp>
        <p:nvSpPr>
          <p:cNvPr id="33" name="Text 31"/>
          <p:cNvSpPr/>
          <p:nvPr/>
        </p:nvSpPr>
        <p:spPr>
          <a:xfrm>
            <a:off x="571857" y="7144703"/>
            <a:ext cx="6561058"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Owner:</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Sustainability</a:t>
            </a:r>
            <a:endParaRPr lang="en-US" sz="850" dirty="0"/>
          </a:p>
        </p:txBody>
      </p:sp>
      <p:sp>
        <p:nvSpPr>
          <p:cNvPr id="34" name="Shape 32"/>
          <p:cNvSpPr/>
          <p:nvPr/>
        </p:nvSpPr>
        <p:spPr>
          <a:xfrm>
            <a:off x="7370802" y="5499259"/>
            <a:ext cx="6814304" cy="1950125"/>
          </a:xfrm>
          <a:prstGeom prst="roundRect">
            <a:avLst>
              <a:gd name="adj" fmla="val 2398"/>
            </a:avLst>
          </a:prstGeom>
          <a:solidFill>
            <a:srgbClr val="FFFFFF"/>
          </a:solidFill>
          <a:ln w="15240">
            <a:solidFill>
              <a:srgbClr val="DFB8BC"/>
            </a:solidFill>
            <a:prstDash val="solid"/>
          </a:ln>
        </p:spPr>
      </p:sp>
      <p:sp>
        <p:nvSpPr>
          <p:cNvPr id="35" name="Text 33"/>
          <p:cNvSpPr/>
          <p:nvPr/>
        </p:nvSpPr>
        <p:spPr>
          <a:xfrm>
            <a:off x="7497366" y="5625822"/>
            <a:ext cx="3358515" cy="182999"/>
          </a:xfrm>
          <a:prstGeom prst="rect">
            <a:avLst/>
          </a:prstGeom>
          <a:noFill/>
          <a:ln/>
        </p:spPr>
        <p:txBody>
          <a:bodyPr wrap="none" lIns="0" tIns="0" rIns="0" bIns="0" rtlCol="0" anchor="t"/>
          <a:lstStyle/>
          <a:p>
            <a:pPr algn="l" indent="0" marL="0">
              <a:lnSpc>
                <a:spcPts val="1400"/>
              </a:lnSpc>
              <a:buNone/>
            </a:pPr>
            <a:r>
              <a:rPr lang="en-US" sz="1150" dirty="0">
                <a:solidFill>
                  <a:srgbClr val="3B3535"/>
                </a:solidFill>
                <a:latin typeface="Sora Semi Bold" pitchFamily="34" charset="0"/>
                <a:ea typeface="Sora Semi Bold" pitchFamily="34" charset="-122"/>
                <a:cs typeface="Sora Semi Bold" pitchFamily="34" charset="-120"/>
              </a:rPr>
              <a:t>F. Change Management &amp; Operator Adoption</a:t>
            </a:r>
            <a:endParaRPr lang="en-US" sz="1150" dirty="0"/>
          </a:p>
        </p:txBody>
      </p:sp>
      <p:sp>
        <p:nvSpPr>
          <p:cNvPr id="36" name="Text 34"/>
          <p:cNvSpPr/>
          <p:nvPr/>
        </p:nvSpPr>
        <p:spPr>
          <a:xfrm>
            <a:off x="7497366" y="5875615"/>
            <a:ext cx="6561177" cy="356235"/>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Risk:</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Plant operators resist new electric equipment, leading to suboptimal performance, safety incidents, or reversion to legacy gas systems.</a:t>
            </a:r>
            <a:endParaRPr lang="en-US" sz="850" dirty="0"/>
          </a:p>
        </p:txBody>
      </p:sp>
      <p:sp>
        <p:nvSpPr>
          <p:cNvPr id="37" name="Text 35"/>
          <p:cNvSpPr/>
          <p:nvPr/>
        </p:nvSpPr>
        <p:spPr>
          <a:xfrm>
            <a:off x="7497366" y="6298644"/>
            <a:ext cx="6561177"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Likelihood:</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 | </a:t>
            </a:r>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Impact: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Medium</a:t>
            </a:r>
            <a:endParaRPr lang="en-US" sz="850" dirty="0"/>
          </a:p>
        </p:txBody>
      </p:sp>
      <p:sp>
        <p:nvSpPr>
          <p:cNvPr id="38" name="Text 36"/>
          <p:cNvSpPr/>
          <p:nvPr/>
        </p:nvSpPr>
        <p:spPr>
          <a:xfrm>
            <a:off x="7497366" y="6543556"/>
            <a:ext cx="6561177" cy="534352"/>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Mitigation:</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Launch formal training programs for all affected operators. Update standard operating procedures (SOPs) and work instructions. Tie plant-level incentive compensation to equipment adoption and energy KPIs. Run kaizen events to capture operator feedback and iterate.</a:t>
            </a:r>
            <a:endParaRPr lang="en-US" sz="850" dirty="0"/>
          </a:p>
        </p:txBody>
      </p:sp>
      <p:sp>
        <p:nvSpPr>
          <p:cNvPr id="39" name="Text 37"/>
          <p:cNvSpPr/>
          <p:nvPr/>
        </p:nvSpPr>
        <p:spPr>
          <a:xfrm>
            <a:off x="7497366" y="7144703"/>
            <a:ext cx="6561177" cy="178118"/>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Owner:</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Plant Manager</a:t>
            </a:r>
            <a:endParaRPr lang="en-US" sz="850" dirty="0"/>
          </a:p>
        </p:txBody>
      </p:sp>
      <p:sp>
        <p:nvSpPr>
          <p:cNvPr id="40" name="Text 38"/>
          <p:cNvSpPr/>
          <p:nvPr/>
        </p:nvSpPr>
        <p:spPr>
          <a:xfrm>
            <a:off x="445294" y="7574518"/>
            <a:ext cx="13739813" cy="356235"/>
          </a:xfrm>
          <a:prstGeom prst="rect">
            <a:avLst/>
          </a:prstGeom>
          <a:noFill/>
          <a:ln/>
        </p:spPr>
        <p:txBody>
          <a:bodyPr wrap="square" lIns="0" tIns="0" rIns="0" bIns="0" rtlCol="0" anchor="t"/>
          <a:lstStyle/>
          <a:p>
            <a:pPr algn="l" indent="0" marL="0">
              <a:lnSpc>
                <a:spcPts val="1400"/>
              </a:lnSpc>
              <a:buNone/>
            </a:pPr>
            <a:r>
              <a:rPr lang="en-US" sz="850" dirty="0">
                <a:solidFill>
                  <a:srgbClr val="DA1B2E"/>
                </a:solidFill>
                <a:latin typeface="Sora Light" pitchFamily="34" charset="0"/>
                <a:ea typeface="Sora Light" pitchFamily="34" charset="-122"/>
                <a:cs typeface="Sora Light" pitchFamily="34" charset="-120"/>
              </a:rPr>
              <a:t>Executive accountability is critical.</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Each risk owner reports monthly to the Steering Committee on status, early warning indicators, and mitigation execution. The risk register is a living document, updated quarterly as the program progresses and new threats emerge.</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2025-11-10T21:15:45Z</dcterms:created>
  <dcterms:modified xsi:type="dcterms:W3CDTF">2025-11-10T21:15:45Z</dcterms:modified>
</cp:coreProperties>
</file>